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24384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FFFFFF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1pPr>
    <a:lvl2pPr marL="0" marR="0" indent="0" algn="l" defTabSz="24384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FFFFFF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2pPr>
    <a:lvl3pPr marL="0" marR="0" indent="0" algn="l" defTabSz="24384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FFFFFF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3pPr>
    <a:lvl4pPr marL="0" marR="0" indent="0" algn="l" defTabSz="24384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FFFFFF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4pPr>
    <a:lvl5pPr marL="0" marR="0" indent="0" algn="l" defTabSz="24384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FFFFFF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5pPr>
    <a:lvl6pPr marL="0" marR="0" indent="0" algn="l" defTabSz="24384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FFFFFF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6pPr>
    <a:lvl7pPr marL="0" marR="0" indent="0" algn="l" defTabSz="24384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FFFFFF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7pPr>
    <a:lvl8pPr marL="0" marR="0" indent="0" algn="l" defTabSz="24384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FFFFFF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8pPr>
    <a:lvl9pPr marL="0" marR="0" indent="0" algn="l" defTabSz="24384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FFFFFF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381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381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Avenir Next Regular"/>
          <a:ea typeface="Avenir Next Regular"/>
          <a:cs typeface="Avenir Next Regular"/>
        </a:font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rgbClr val="00A1FF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solidFill>
            <a:srgbClr val="014D80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/>
          </a:solidFill>
        </a:fill>
      </a:tcStyle>
    </a:band2H>
    <a:firstCol>
      <a:tcTxStyle b="off" i="off">
        <a:font>
          <a:latin typeface="Avenir Next Medium"/>
          <a:ea typeface="Avenir Next Medium"/>
          <a:cs typeface="Avenir Next Medium"/>
        </a:font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13B100"/>
          </a:solidFill>
        </a:fill>
      </a:tcStyle>
    </a:firstCol>
    <a:lastRow>
      <a:tcTxStyle b="off" i="off">
        <a:font>
          <a:latin typeface="Avenir Next Regular"/>
          <a:ea typeface="Avenir Next Regular"/>
          <a:cs typeface="Avenir Next Regular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61D836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Avenir Next Medium"/>
          <a:ea typeface="Avenir Next Medium"/>
          <a:cs typeface="Avenir Next Medium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552055"/>
              <a:lumOff val="-12548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/>
          </a:solidFill>
        </a:fill>
      </a:tcStyle>
    </a:band2H>
    <a:firstCol>
      <a:tcTxStyle b="off" i="off">
        <a:font>
          <a:latin typeface="Avenir Next Medium"/>
          <a:ea typeface="Avenir Next Medium"/>
          <a:cs typeface="Avenir Next Medium"/>
        </a:font>
        <a:srgbClr val="000000"/>
      </a:tcTxStyle>
      <a:tcStyle>
        <a:tcBdr>
          <a:left>
            <a:ln w="12700" cap="flat">
              <a:solidFill>
                <a:srgbClr val="E3E5E8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chemeClr val="accent4">
              <a:hueOff val="-613784"/>
              <a:lumOff val="1275"/>
            </a:schemeClr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4">
                  <a:hueOff val="-613784"/>
                  <a:lumOff val="1275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E3E5E8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Avenir Next Medium"/>
          <a:ea typeface="Avenir Next Medium"/>
          <a:cs typeface="Avenir Next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E3E5E8"/>
              </a:solidFill>
              <a:prstDash val="solid"/>
              <a:miter lim="400000"/>
            </a:ln>
          </a:top>
          <a:bottom>
            <a:ln w="381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5300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FFFFFF"/>
      </a:tcTxStyle>
      <a:tcStyle>
        <a:tcBdr>
          <a:left>
            <a:ln w="12700" cap="flat">
              <a:solidFill>
                <a:srgbClr val="C0C0C0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98195F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6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0C0C0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381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650E48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381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69696">
              <a:alpha val="50000"/>
            </a:srgb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5" name="Shape 175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演示文稿标题"/>
          <p:cNvSpPr txBox="1"/>
          <p:nvPr>
            <p:ph type="title" hasCustomPrompt="1"/>
          </p:nvPr>
        </p:nvSpPr>
        <p:spPr>
          <a:xfrm>
            <a:off x="1270000" y="3289300"/>
            <a:ext cx="21844000" cy="3879454"/>
          </a:xfrm>
          <a:prstGeom prst="rect">
            <a:avLst/>
          </a:prstGeom>
        </p:spPr>
        <p:txBody>
          <a:bodyPr/>
          <a:lstStyle>
            <a:lvl1pPr defTabSz="2438338">
              <a:lnSpc>
                <a:spcPct val="90000"/>
              </a:lnSpc>
              <a:defRPr spc="-348" sz="11600">
                <a:gradFill flip="none" rotWithShape="1">
                  <a:gsLst>
                    <a:gs pos="0">
                      <a:srgbClr val="00E8FF"/>
                    </a:gs>
                    <a:gs pos="100000">
                      <a:srgbClr val="FF00F7"/>
                    </a:gs>
                  </a:gsLst>
                  <a:lin ang="3967761" scaled="0"/>
                </a:gradFill>
              </a:defRPr>
            </a:lvl1pPr>
          </a:lstStyle>
          <a:p>
            <a:pPr/>
            <a:r>
              <a:t>演示文稿标题</a:t>
            </a:r>
          </a:p>
        </p:txBody>
      </p:sp>
      <p:sp>
        <p:nvSpPr>
          <p:cNvPr id="12" name="作者和日期"/>
          <p:cNvSpPr txBox="1"/>
          <p:nvPr>
            <p:ph type="body" sz="quarter" idx="21" hasCustomPrompt="1"/>
          </p:nvPr>
        </p:nvSpPr>
        <p:spPr>
          <a:xfrm>
            <a:off x="1270000" y="12160429"/>
            <a:ext cx="21844000" cy="694056"/>
          </a:xfrm>
          <a:prstGeom prst="rect">
            <a:avLst/>
          </a:prstGeom>
        </p:spPr>
        <p:txBody>
          <a:bodyPr/>
          <a:lstStyle>
            <a:lvl1pPr marL="0" indent="0" algn="ctr" defTabSz="792479">
              <a:spcBef>
                <a:spcPts val="0"/>
              </a:spcBef>
              <a:buClrTx/>
              <a:buSzTx/>
              <a:buNone/>
              <a:defRPr sz="3359">
                <a:solidFill>
                  <a:srgbClr val="D5D5D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作者和日期</a:t>
            </a:r>
          </a:p>
        </p:txBody>
      </p:sp>
      <p:sp>
        <p:nvSpPr>
          <p:cNvPr id="13" name="正文级别 1…"/>
          <p:cNvSpPr txBox="1"/>
          <p:nvPr>
            <p:ph type="body" sz="quarter" idx="1" hasCustomPrompt="1"/>
          </p:nvPr>
        </p:nvSpPr>
        <p:spPr>
          <a:xfrm>
            <a:off x="1270000" y="6985000"/>
            <a:ext cx="21844000" cy="2512352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  <a:lvl2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2pPr>
            <a:lvl3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3pPr>
            <a:lvl4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4pPr>
            <a:lvl5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5pPr>
          </a:lstStyle>
          <a:p>
            <a:pPr/>
            <a:r>
              <a:t>演示文稿副标题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清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正文级别 1…"/>
          <p:cNvSpPr txBox="1"/>
          <p:nvPr>
            <p:ph type="body" sz="half" idx="1" hasCustomPrompt="1"/>
          </p:nvPr>
        </p:nvSpPr>
        <p:spPr>
          <a:xfrm>
            <a:off x="1270000" y="4546600"/>
            <a:ext cx="21844000" cy="4678065"/>
          </a:xfrm>
          <a:prstGeom prst="rect">
            <a:avLst/>
          </a:prstGeom>
        </p:spPr>
        <p:txBody>
          <a:bodyPr anchor="ctr"/>
          <a:lstStyle>
            <a:lvl1pPr marL="0" indent="0" algn="ctr">
              <a:spcBef>
                <a:spcPts val="0"/>
              </a:spcBef>
              <a:buClrTx/>
              <a:buSzTx/>
              <a:buNone/>
              <a:defRPr spc="-252" sz="8400">
                <a:gradFill flip="none" rotWithShape="1">
                  <a:gsLst>
                    <a:gs pos="0">
                      <a:srgbClr val="FFFFFF"/>
                    </a:gs>
                    <a:gs pos="100000">
                      <a:srgbClr val="929292"/>
                    </a:gs>
                  </a:gsLst>
                  <a:lin ang="5400000" scaled="0"/>
                </a:gra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  <a:lvl2pPr marL="0" indent="0" algn="ctr">
              <a:spcBef>
                <a:spcPts val="0"/>
              </a:spcBef>
              <a:buClrTx/>
              <a:buSzTx/>
              <a:buNone/>
              <a:defRPr spc="-252" sz="8400">
                <a:gradFill flip="none" rotWithShape="1">
                  <a:gsLst>
                    <a:gs pos="0">
                      <a:srgbClr val="FFFFFF"/>
                    </a:gs>
                    <a:gs pos="100000">
                      <a:srgbClr val="929292"/>
                    </a:gs>
                  </a:gsLst>
                  <a:lin ang="5400000" scaled="0"/>
                </a:gradFill>
                <a:latin typeface="Avenir Next Medium"/>
                <a:ea typeface="Avenir Next Medium"/>
                <a:cs typeface="Avenir Next Medium"/>
                <a:sym typeface="Avenir Next Medium"/>
              </a:defRPr>
            </a:lvl2pPr>
            <a:lvl3pPr marL="0" indent="0" algn="ctr">
              <a:spcBef>
                <a:spcPts val="0"/>
              </a:spcBef>
              <a:buClrTx/>
              <a:buSzTx/>
              <a:buNone/>
              <a:defRPr spc="-252" sz="8400">
                <a:gradFill flip="none" rotWithShape="1">
                  <a:gsLst>
                    <a:gs pos="0">
                      <a:srgbClr val="FFFFFF"/>
                    </a:gs>
                    <a:gs pos="100000">
                      <a:srgbClr val="929292"/>
                    </a:gs>
                  </a:gsLst>
                  <a:lin ang="5400000" scaled="0"/>
                </a:gradFill>
                <a:latin typeface="Avenir Next Medium"/>
                <a:ea typeface="Avenir Next Medium"/>
                <a:cs typeface="Avenir Next Medium"/>
                <a:sym typeface="Avenir Next Medium"/>
              </a:defRPr>
            </a:lvl3pPr>
            <a:lvl4pPr marL="0" indent="0" algn="ctr">
              <a:spcBef>
                <a:spcPts val="0"/>
              </a:spcBef>
              <a:buClrTx/>
              <a:buSzTx/>
              <a:buNone/>
              <a:defRPr spc="-252" sz="8400">
                <a:gradFill flip="none" rotWithShape="1">
                  <a:gsLst>
                    <a:gs pos="0">
                      <a:srgbClr val="FFFFFF"/>
                    </a:gs>
                    <a:gs pos="100000">
                      <a:srgbClr val="929292"/>
                    </a:gs>
                  </a:gsLst>
                  <a:lin ang="5400000" scaled="0"/>
                </a:gradFill>
                <a:latin typeface="Avenir Next Medium"/>
                <a:ea typeface="Avenir Next Medium"/>
                <a:cs typeface="Avenir Next Medium"/>
                <a:sym typeface="Avenir Next Medium"/>
              </a:defRPr>
            </a:lvl4pPr>
            <a:lvl5pPr marL="0" indent="0" algn="ctr">
              <a:spcBef>
                <a:spcPts val="0"/>
              </a:spcBef>
              <a:buClrTx/>
              <a:buSzTx/>
              <a:buNone/>
              <a:defRPr spc="-252" sz="8400">
                <a:gradFill flip="none" rotWithShape="1">
                  <a:gsLst>
                    <a:gs pos="0">
                      <a:srgbClr val="FFFFFF"/>
                    </a:gs>
                    <a:gs pos="100000">
                      <a:srgbClr val="929292"/>
                    </a:gs>
                  </a:gsLst>
                  <a:lin ang="5400000" scaled="0"/>
                </a:gradFill>
                <a:latin typeface="Avenir Next Medium"/>
                <a:ea typeface="Avenir Next Medium"/>
                <a:cs typeface="Avenir Next Medium"/>
                <a:sym typeface="Avenir Next Medium"/>
              </a:defRPr>
            </a:lvl5pPr>
          </a:lstStyle>
          <a:p>
            <a:pPr/>
            <a:r>
              <a:t>清单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9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显著事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正文级别 1…"/>
          <p:cNvSpPr txBox="1"/>
          <p:nvPr>
            <p:ph type="body" sz="half" idx="1" hasCustomPrompt="1"/>
          </p:nvPr>
        </p:nvSpPr>
        <p:spPr>
          <a:xfrm>
            <a:off x="1270000" y="3906096"/>
            <a:ext cx="21844000" cy="4488604"/>
          </a:xfrm>
          <a:prstGeom prst="rect">
            <a:avLst/>
          </a:prstGeom>
        </p:spPr>
        <p:txBody>
          <a:bodyPr anchor="b"/>
          <a:lstStyle>
            <a:lvl1pPr marL="0" indent="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448" sz="22400">
                <a:gradFill flip="none" rotWithShape="1">
                  <a:gsLst>
                    <a:gs pos="0">
                      <a:srgbClr val="00E8FF"/>
                    </a:gs>
                    <a:gs pos="100000">
                      <a:srgbClr val="FF00F7"/>
                    </a:gs>
                  </a:gsLst>
                  <a:lin ang="3967761" scaled="0"/>
                </a:gradFill>
                <a:latin typeface="+mn-lt"/>
                <a:ea typeface="+mn-ea"/>
                <a:cs typeface="+mn-cs"/>
                <a:sym typeface="Avenir Next Demi Bold"/>
              </a:defRPr>
            </a:lvl1pPr>
            <a:lvl2pPr marL="0" indent="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448" sz="22400">
                <a:gradFill flip="none" rotWithShape="1">
                  <a:gsLst>
                    <a:gs pos="0">
                      <a:srgbClr val="00E8FF"/>
                    </a:gs>
                    <a:gs pos="100000">
                      <a:srgbClr val="FF00F7"/>
                    </a:gs>
                  </a:gsLst>
                  <a:lin ang="3967761" scaled="0"/>
                </a:gradFill>
                <a:latin typeface="+mn-lt"/>
                <a:ea typeface="+mn-ea"/>
                <a:cs typeface="+mn-cs"/>
                <a:sym typeface="Avenir Next Demi Bold"/>
              </a:defRPr>
            </a:lvl2pPr>
            <a:lvl3pPr marL="0" indent="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448" sz="22400">
                <a:gradFill flip="none" rotWithShape="1">
                  <a:gsLst>
                    <a:gs pos="0">
                      <a:srgbClr val="00E8FF"/>
                    </a:gs>
                    <a:gs pos="100000">
                      <a:srgbClr val="FF00F7"/>
                    </a:gs>
                  </a:gsLst>
                  <a:lin ang="3967761" scaled="0"/>
                </a:gradFill>
                <a:latin typeface="+mn-lt"/>
                <a:ea typeface="+mn-ea"/>
                <a:cs typeface="+mn-cs"/>
                <a:sym typeface="Avenir Next Demi Bold"/>
              </a:defRPr>
            </a:lvl3pPr>
            <a:lvl4pPr marL="0" indent="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448" sz="22400">
                <a:gradFill flip="none" rotWithShape="1">
                  <a:gsLst>
                    <a:gs pos="0">
                      <a:srgbClr val="00E8FF"/>
                    </a:gs>
                    <a:gs pos="100000">
                      <a:srgbClr val="FF00F7"/>
                    </a:gs>
                  </a:gsLst>
                  <a:lin ang="3967761" scaled="0"/>
                </a:gradFill>
                <a:latin typeface="+mn-lt"/>
                <a:ea typeface="+mn-ea"/>
                <a:cs typeface="+mn-cs"/>
                <a:sym typeface="Avenir Next Demi Bold"/>
              </a:defRPr>
            </a:lvl4pPr>
            <a:lvl5pPr marL="0" indent="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448" sz="22400">
                <a:gradFill flip="none" rotWithShape="1">
                  <a:gsLst>
                    <a:gs pos="0">
                      <a:srgbClr val="00E8FF"/>
                    </a:gs>
                    <a:gs pos="100000">
                      <a:srgbClr val="FF00F7"/>
                    </a:gs>
                  </a:gsLst>
                  <a:lin ang="3967761" scaled="0"/>
                </a:gradFill>
                <a:latin typeface="+mn-lt"/>
                <a:ea typeface="+mn-ea"/>
                <a:cs typeface="+mn-cs"/>
                <a:sym typeface="Avenir Next Demi Bold"/>
              </a:defRPr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7" name="事实信息"/>
          <p:cNvSpPr txBox="1"/>
          <p:nvPr>
            <p:ph type="body" sz="quarter" idx="21" hasCustomPrompt="1"/>
          </p:nvPr>
        </p:nvSpPr>
        <p:spPr>
          <a:xfrm>
            <a:off x="1270000" y="85217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4400">
                <a:solidFill>
                  <a:srgbClr val="D5D5D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事实信息</a:t>
            </a:r>
          </a:p>
        </p:txBody>
      </p:sp>
      <p:sp>
        <p:nvSpPr>
          <p:cNvPr id="108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引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属性"/>
          <p:cNvSpPr txBox="1"/>
          <p:nvPr>
            <p:ph type="body" sz="quarter" idx="21" hasCustomPrompt="1"/>
          </p:nvPr>
        </p:nvSpPr>
        <p:spPr>
          <a:xfrm>
            <a:off x="1270000" y="11155086"/>
            <a:ext cx="21844000" cy="832613"/>
          </a:xfrm>
          <a:prstGeom prst="rect">
            <a:avLst/>
          </a:prstGeom>
        </p:spPr>
        <p:txBody>
          <a:bodyPr anchor="ctr"/>
          <a:lstStyle>
            <a:lvl1pPr marL="0" indent="0" algn="ctr" defTabSz="784225">
              <a:spcBef>
                <a:spcPts val="0"/>
              </a:spcBef>
              <a:buClrTx/>
              <a:buSzTx/>
              <a:buNone/>
              <a:defRPr sz="4180">
                <a:solidFill>
                  <a:srgbClr val="D5D5D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属性</a:t>
            </a:r>
          </a:p>
        </p:txBody>
      </p:sp>
      <p:sp>
        <p:nvSpPr>
          <p:cNvPr id="116" name="正文级别 1…"/>
          <p:cNvSpPr txBox="1"/>
          <p:nvPr>
            <p:ph type="body" sz="half" idx="1" hasCustomPrompt="1"/>
          </p:nvPr>
        </p:nvSpPr>
        <p:spPr>
          <a:xfrm>
            <a:off x="1270000" y="4659369"/>
            <a:ext cx="21844000" cy="4394201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168" sz="8400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FD00"/>
                    </a:gs>
                  </a:gsLst>
                  <a:lin ang="2700000" scaled="0"/>
                </a:gradFill>
                <a:latin typeface="+mn-lt"/>
                <a:ea typeface="+mn-ea"/>
                <a:cs typeface="+mn-cs"/>
                <a:sym typeface="Avenir Next Demi Bold"/>
              </a:defRPr>
            </a:lvl1pPr>
            <a:lvl2pPr marL="0" indent="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168" sz="8400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FD00"/>
                    </a:gs>
                  </a:gsLst>
                  <a:lin ang="2700000" scaled="0"/>
                </a:gradFill>
                <a:latin typeface="+mn-lt"/>
                <a:ea typeface="+mn-ea"/>
                <a:cs typeface="+mn-cs"/>
                <a:sym typeface="Avenir Next Demi Bold"/>
              </a:defRPr>
            </a:lvl2pPr>
            <a:lvl3pPr marL="0" indent="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168" sz="8400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FD00"/>
                    </a:gs>
                  </a:gsLst>
                  <a:lin ang="2700000" scaled="0"/>
                </a:gradFill>
                <a:latin typeface="+mn-lt"/>
                <a:ea typeface="+mn-ea"/>
                <a:cs typeface="+mn-cs"/>
                <a:sym typeface="Avenir Next Demi Bold"/>
              </a:defRPr>
            </a:lvl3pPr>
            <a:lvl4pPr marL="0" indent="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168" sz="8400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FD00"/>
                    </a:gs>
                  </a:gsLst>
                  <a:lin ang="2700000" scaled="0"/>
                </a:gradFill>
                <a:latin typeface="+mn-lt"/>
                <a:ea typeface="+mn-ea"/>
                <a:cs typeface="+mn-cs"/>
                <a:sym typeface="Avenir Next Demi Bold"/>
              </a:defRPr>
            </a:lvl4pPr>
            <a:lvl5pPr marL="0" indent="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168" sz="8400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FD00"/>
                    </a:gs>
                  </a:gsLst>
                  <a:lin ang="2700000" scaled="0"/>
                </a:gradFill>
                <a:latin typeface="+mn-lt"/>
                <a:ea typeface="+mn-ea"/>
                <a:cs typeface="+mn-cs"/>
                <a:sym typeface="Avenir Next Demi Bold"/>
              </a:defRPr>
            </a:lvl5pPr>
          </a:lstStyle>
          <a:p>
            <a:pPr/>
            <a:r>
              <a:t>“著名引文”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7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照片 - 3 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482346840_2880x1920.jpg"/>
          <p:cNvSpPr/>
          <p:nvPr>
            <p:ph type="pic" sz="half" idx="21"/>
          </p:nvPr>
        </p:nvSpPr>
        <p:spPr>
          <a:xfrm>
            <a:off x="12192000" y="6229350"/>
            <a:ext cx="12192000" cy="8128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5" name="908252162_2439x1626.jpg"/>
          <p:cNvSpPr/>
          <p:nvPr>
            <p:ph type="pic" sz="half" idx="22"/>
          </p:nvPr>
        </p:nvSpPr>
        <p:spPr>
          <a:xfrm>
            <a:off x="12192000" y="-641351"/>
            <a:ext cx="12192000" cy="81280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6" name="579215462_1440x2158.jpg"/>
          <p:cNvSpPr/>
          <p:nvPr>
            <p:ph type="pic" idx="23"/>
          </p:nvPr>
        </p:nvSpPr>
        <p:spPr>
          <a:xfrm>
            <a:off x="-1" y="-2258501"/>
            <a:ext cx="12166601" cy="1823300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7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图像"/>
          <p:cNvSpPr/>
          <p:nvPr>
            <p:ph type="pic" idx="21"/>
          </p:nvPr>
        </p:nvSpPr>
        <p:spPr>
          <a:xfrm>
            <a:off x="0" y="-1270000"/>
            <a:ext cx="24384000" cy="1625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5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节">
    <p:bg>
      <p:bgPr>
        <a:solidFill>
          <a:schemeClr val="accent1">
            <a:hueOff val="381599"/>
            <a:lumOff val="-17182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章节标题"/>
          <p:cNvSpPr txBox="1"/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 algn="l" defTabSz="2438338">
              <a:defRPr spc="-232" sz="116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章节标题</a:t>
            </a:r>
          </a:p>
        </p:txBody>
      </p:sp>
      <p:sp>
        <p:nvSpPr>
          <p:cNvPr id="150" name="幻灯片编号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>
            <a:lvl1pPr defTabSz="584200"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与副标题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标题文本"/>
          <p:cNvSpPr txBox="1"/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pc="0" sz="11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158" name="正文级别 1…"/>
          <p:cNvSpPr txBox="1"/>
          <p:nvPr>
            <p:ph type="body" sz="quarter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indent="0" algn="ctr" defTabSz="825500">
              <a:spcBef>
                <a:spcPts val="0"/>
              </a:spcBef>
              <a:buClrTx/>
              <a:buSzTx/>
              <a:buNone/>
              <a:defRPr sz="5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indent="0" algn="ctr" defTabSz="825500">
              <a:spcBef>
                <a:spcPts val="0"/>
              </a:spcBef>
              <a:buClrTx/>
              <a:buSzTx/>
              <a:buNone/>
              <a:defRPr sz="5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indent="0" algn="ctr" defTabSz="825500">
              <a:spcBef>
                <a:spcPts val="0"/>
              </a:spcBef>
              <a:buClrTx/>
              <a:buSzTx/>
              <a:buNone/>
              <a:defRPr sz="5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indent="0" algn="ctr" defTabSz="825500">
              <a:spcBef>
                <a:spcPts val="0"/>
              </a:spcBef>
              <a:buClrTx/>
              <a:buSzTx/>
              <a:buNone/>
              <a:defRPr sz="5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59" name="幻灯片编号"/>
          <p:cNvSpPr txBox="1"/>
          <p:nvPr>
            <p:ph type="sldNum" sz="quarter" idx="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</p:spPr>
        <p:txBody>
          <a:bodyPr anchor="t"/>
          <a:lstStyle>
            <a:lvl1pPr>
              <a:defRPr sz="24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空白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矩形"/>
          <p:cNvSpPr/>
          <p:nvPr/>
        </p:nvSpPr>
        <p:spPr>
          <a:xfrm>
            <a:off x="-78328" y="580551"/>
            <a:ext cx="9253168" cy="975163"/>
          </a:xfrm>
          <a:prstGeom prst="rect">
            <a:avLst/>
          </a:prstGeom>
          <a:solidFill>
            <a:srgbClr val="01BFF4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20000"/>
              </a:lnSpc>
              <a:spcBef>
                <a:spcPts val="0"/>
              </a:spcBef>
              <a:defRPr cap="all" sz="3000">
                <a:solidFill>
                  <a:srgbClr val="000000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pPr>
          </a:p>
        </p:txBody>
      </p:sp>
      <p:sp>
        <p:nvSpPr>
          <p:cNvPr id="167" name="副标题"/>
          <p:cNvSpPr txBox="1"/>
          <p:nvPr>
            <p:ph type="body" sz="quarter" idx="21"/>
          </p:nvPr>
        </p:nvSpPr>
        <p:spPr>
          <a:xfrm>
            <a:off x="223197" y="750632"/>
            <a:ext cx="1257301" cy="635001"/>
          </a:xfrm>
          <a:prstGeom prst="rect">
            <a:avLst/>
          </a:prstGeom>
        </p:spPr>
        <p:txBody>
          <a:bodyPr wrap="none" anchor="ctr">
            <a:spAutoFit/>
          </a:bodyPr>
          <a:lstStyle>
            <a:lvl1pPr marL="0" indent="0" defTabSz="825500">
              <a:spcBef>
                <a:spcPts val="0"/>
              </a:spcBef>
              <a:buClrTx/>
              <a:buSzTx/>
              <a:buNone/>
              <a:defRPr sz="3000"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pPr/>
            <a:r>
              <a:t>副标题</a:t>
            </a:r>
          </a:p>
        </p:txBody>
      </p:sp>
      <p:sp>
        <p:nvSpPr>
          <p:cNvPr id="168" name="幻灯片编号"/>
          <p:cNvSpPr txBox="1"/>
          <p:nvPr>
            <p:ph type="sldNum" sz="quarter" idx="2"/>
          </p:nvPr>
        </p:nvSpPr>
        <p:spPr>
          <a:xfrm>
            <a:off x="23622000" y="13080999"/>
            <a:ext cx="336728" cy="413767"/>
          </a:xfrm>
          <a:prstGeom prst="rect">
            <a:avLst/>
          </a:prstGeom>
        </p:spPr>
        <p:txBody>
          <a:bodyPr/>
          <a:lstStyle>
            <a:lvl1pPr algn="l">
              <a:lnSpc>
                <a:spcPts val="2600"/>
              </a:lnSpc>
              <a:defRPr sz="1800">
                <a:solidFill>
                  <a:srgbClr val="000000"/>
                </a:solidFill>
                <a:latin typeface="Proxima Nova Medium"/>
                <a:ea typeface="Proxima Nova Medium"/>
                <a:cs typeface="Proxima Nova Medium"/>
                <a:sym typeface="Proxima Nova Medium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图像"/>
          <p:cNvSpPr/>
          <p:nvPr>
            <p:ph type="pic" idx="21"/>
          </p:nvPr>
        </p:nvSpPr>
        <p:spPr>
          <a:xfrm>
            <a:off x="0" y="-762000"/>
            <a:ext cx="24384000" cy="15240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作者和日期"/>
          <p:cNvSpPr txBox="1"/>
          <p:nvPr>
            <p:ph type="body" sz="quarter" idx="22" hasCustomPrompt="1"/>
          </p:nvPr>
        </p:nvSpPr>
        <p:spPr>
          <a:xfrm>
            <a:off x="1270000" y="12166600"/>
            <a:ext cx="21844000" cy="694055"/>
          </a:xfrm>
          <a:prstGeom prst="rect">
            <a:avLst/>
          </a:prstGeom>
        </p:spPr>
        <p:txBody>
          <a:bodyPr/>
          <a:lstStyle>
            <a:lvl1pPr marL="0" indent="0" algn="ctr" defTabSz="792479">
              <a:spcBef>
                <a:spcPts val="0"/>
              </a:spcBef>
              <a:buClrTx/>
              <a:buSzTx/>
              <a:buNone/>
              <a:defRPr sz="3359">
                <a:solidFill>
                  <a:srgbClr val="D5D5D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作者和日期</a:t>
            </a:r>
          </a:p>
        </p:txBody>
      </p:sp>
      <p:sp>
        <p:nvSpPr>
          <p:cNvPr id="23" name="演示文稿标题"/>
          <p:cNvSpPr txBox="1"/>
          <p:nvPr>
            <p:ph type="title" hasCustomPrompt="1"/>
          </p:nvPr>
        </p:nvSpPr>
        <p:spPr>
          <a:xfrm>
            <a:off x="1270000" y="3289300"/>
            <a:ext cx="21844000" cy="3873500"/>
          </a:xfrm>
          <a:prstGeom prst="rect">
            <a:avLst/>
          </a:prstGeom>
        </p:spPr>
        <p:txBody>
          <a:bodyPr/>
          <a:lstStyle>
            <a:lvl1pPr defTabSz="2438400">
              <a:lnSpc>
                <a:spcPct val="90000"/>
              </a:lnSpc>
              <a:defRPr spc="-348" sz="11600"/>
            </a:lvl1pPr>
          </a:lstStyle>
          <a:p>
            <a:pPr/>
            <a:r>
              <a:t>演示文稿标题</a:t>
            </a:r>
          </a:p>
        </p:txBody>
      </p:sp>
      <p:sp>
        <p:nvSpPr>
          <p:cNvPr id="24" name="正文级别 1…"/>
          <p:cNvSpPr txBox="1"/>
          <p:nvPr>
            <p:ph type="body" sz="quarter" idx="1" hasCustomPrompt="1"/>
          </p:nvPr>
        </p:nvSpPr>
        <p:spPr>
          <a:xfrm>
            <a:off x="1270000" y="6985000"/>
            <a:ext cx="21844000" cy="25146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  <a:lvl2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2pPr>
            <a:lvl3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3pPr>
            <a:lvl4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4pPr>
            <a:lvl5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5pPr>
          </a:lstStyle>
          <a:p>
            <a:pPr/>
            <a:r>
              <a:t>演示文稿副标题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与照片（备选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图像"/>
          <p:cNvSpPr/>
          <p:nvPr>
            <p:ph type="pic" idx="21"/>
          </p:nvPr>
        </p:nvSpPr>
        <p:spPr>
          <a:xfrm>
            <a:off x="7962900" y="-25400"/>
            <a:ext cx="20650200" cy="13766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3" name="幻灯片标题"/>
          <p:cNvSpPr txBox="1"/>
          <p:nvPr>
            <p:ph type="title" hasCustomPrompt="1"/>
          </p:nvPr>
        </p:nvSpPr>
        <p:spPr>
          <a:xfrm>
            <a:off x="1270000" y="3886200"/>
            <a:ext cx="9652000" cy="3200202"/>
          </a:xfrm>
          <a:prstGeom prst="rect">
            <a:avLst/>
          </a:prstGeom>
        </p:spPr>
        <p:txBody>
          <a:bodyPr/>
          <a:lstStyle/>
          <a:p>
            <a:pPr/>
            <a:r>
              <a:t>幻灯片标题</a:t>
            </a:r>
          </a:p>
        </p:txBody>
      </p:sp>
      <p:sp>
        <p:nvSpPr>
          <p:cNvPr id="34" name="正文级别 1…"/>
          <p:cNvSpPr txBox="1"/>
          <p:nvPr>
            <p:ph type="body" sz="quarter" idx="1" hasCustomPrompt="1"/>
          </p:nvPr>
        </p:nvSpPr>
        <p:spPr>
          <a:xfrm>
            <a:off x="1270000" y="6845300"/>
            <a:ext cx="9652000" cy="56642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solidFill>
                  <a:srgbClr val="D5D5D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  <a:lvl2pPr marL="0" indent="0" algn="ctr" defTabSz="825500">
              <a:spcBef>
                <a:spcPts val="0"/>
              </a:spcBef>
              <a:buClrTx/>
              <a:buSzTx/>
              <a:buNone/>
              <a:defRPr sz="5400">
                <a:solidFill>
                  <a:srgbClr val="D5D5D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2pPr>
            <a:lvl3pPr marL="0" indent="0" algn="ctr" defTabSz="825500">
              <a:spcBef>
                <a:spcPts val="0"/>
              </a:spcBef>
              <a:buClrTx/>
              <a:buSzTx/>
              <a:buNone/>
              <a:defRPr sz="5400">
                <a:solidFill>
                  <a:srgbClr val="D5D5D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3pPr>
            <a:lvl4pPr marL="0" indent="0" algn="ctr" defTabSz="825500">
              <a:spcBef>
                <a:spcPts val="0"/>
              </a:spcBef>
              <a:buClrTx/>
              <a:buSzTx/>
              <a:buNone/>
              <a:defRPr sz="5400">
                <a:solidFill>
                  <a:srgbClr val="D5D5D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4pPr>
            <a:lvl5pPr marL="0" indent="0" algn="ctr" defTabSz="825500">
              <a:spcBef>
                <a:spcPts val="0"/>
              </a:spcBef>
              <a:buClrTx/>
              <a:buSzTx/>
              <a:buNone/>
              <a:defRPr sz="5400">
                <a:solidFill>
                  <a:srgbClr val="D5D5D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5pPr>
          </a:lstStyle>
          <a:p>
            <a:pPr/>
            <a:r>
              <a:t>幻灯片副标题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幻灯片标题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幻灯片标题</a:t>
            </a:r>
          </a:p>
        </p:txBody>
      </p:sp>
      <p:sp>
        <p:nvSpPr>
          <p:cNvPr id="43" name="幻灯片副标题"/>
          <p:cNvSpPr txBox="1"/>
          <p:nvPr>
            <p:ph type="body" sz="quarter" idx="21" hasCustomPrompt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784225">
              <a:spcBef>
                <a:spcPts val="0"/>
              </a:spcBef>
              <a:buClrTx/>
              <a:buSzTx/>
              <a:buNone/>
              <a:defRPr sz="5130">
                <a:solidFill>
                  <a:srgbClr val="D5D5D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幻灯片副标题</a:t>
            </a:r>
          </a:p>
        </p:txBody>
      </p:sp>
      <p:sp>
        <p:nvSpPr>
          <p:cNvPr id="44" name="正文级别 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幻灯片项目符号文本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正文级别 1…"/>
          <p:cNvSpPr txBox="1"/>
          <p:nvPr>
            <p:ph type="body" idx="1" hasCustomPrompt="1"/>
          </p:nvPr>
        </p:nvSpPr>
        <p:spPr>
          <a:xfrm>
            <a:off x="1270000" y="4269316"/>
            <a:ext cx="21844000" cy="8432801"/>
          </a:xfrm>
          <a:prstGeom prst="rect">
            <a:avLst/>
          </a:prstGeom>
        </p:spPr>
        <p:txBody>
          <a:bodyPr numCol="2" spcCol="1092200"/>
          <a:lstStyle/>
          <a:p>
            <a:pPr/>
            <a:r>
              <a:t>幻灯片项目符号文本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、项目符号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579215462_1440x2158.jpg"/>
          <p:cNvSpPr/>
          <p:nvPr>
            <p:ph type="pic" idx="21"/>
          </p:nvPr>
        </p:nvSpPr>
        <p:spPr>
          <a:xfrm>
            <a:off x="12204700" y="-2277533"/>
            <a:ext cx="12192000" cy="18271067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1" name="幻灯片标题"/>
          <p:cNvSpPr txBox="1"/>
          <p:nvPr>
            <p:ph type="title" hasCustomPrompt="1"/>
          </p:nvPr>
        </p:nvSpPr>
        <p:spPr>
          <a:xfrm>
            <a:off x="1270000" y="838200"/>
            <a:ext cx="9652000" cy="1549400"/>
          </a:xfrm>
          <a:prstGeom prst="rect">
            <a:avLst/>
          </a:prstGeom>
        </p:spPr>
        <p:txBody>
          <a:bodyPr/>
          <a:lstStyle/>
          <a:p>
            <a:pPr/>
            <a:r>
              <a:t>幻灯片标题</a:t>
            </a:r>
          </a:p>
        </p:txBody>
      </p:sp>
      <p:sp>
        <p:nvSpPr>
          <p:cNvPr id="62" name="正文级别 1…"/>
          <p:cNvSpPr txBox="1"/>
          <p:nvPr>
            <p:ph type="body" sz="half" idx="1" hasCustomPrompt="1"/>
          </p:nvPr>
        </p:nvSpPr>
        <p:spPr>
          <a:xfrm>
            <a:off x="1270000" y="4267200"/>
            <a:ext cx="9652000" cy="8432800"/>
          </a:xfrm>
          <a:prstGeom prst="rect">
            <a:avLst/>
          </a:prstGeom>
        </p:spPr>
        <p:txBody>
          <a:bodyPr/>
          <a:lstStyle/>
          <a:p>
            <a:pPr/>
            <a:r>
              <a:t>幻灯片项目符号文本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3" name="幻灯片副标题"/>
          <p:cNvSpPr txBox="1"/>
          <p:nvPr>
            <p:ph type="body" sz="quarter" idx="22" hasCustomPrompt="1"/>
          </p:nvPr>
        </p:nvSpPr>
        <p:spPr>
          <a:xfrm>
            <a:off x="1270000" y="2133600"/>
            <a:ext cx="9652000" cy="1016000"/>
          </a:xfrm>
          <a:prstGeom prst="rect">
            <a:avLst/>
          </a:prstGeom>
        </p:spPr>
        <p:txBody>
          <a:bodyPr/>
          <a:lstStyle>
            <a:lvl1pPr marL="0" indent="0" algn="ctr" defTabSz="784225">
              <a:spcBef>
                <a:spcPts val="0"/>
              </a:spcBef>
              <a:buClrTx/>
              <a:buSzTx/>
              <a:buNone/>
              <a:defRPr sz="5130">
                <a:solidFill>
                  <a:srgbClr val="D5D5D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幻灯片副标题</a:t>
            </a:r>
          </a:p>
        </p:txBody>
      </p:sp>
      <p:sp>
        <p:nvSpPr>
          <p:cNvPr id="64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章节标题"/>
          <p:cNvSpPr txBox="1"/>
          <p:nvPr>
            <p:ph type="title" hasCustomPrompt="1"/>
          </p:nvPr>
        </p:nvSpPr>
        <p:spPr>
          <a:xfrm>
            <a:off x="1270000" y="3289300"/>
            <a:ext cx="21844000" cy="3873500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defRPr spc="-348" sz="11600">
                <a:gradFill flip="none" rotWithShape="1">
                  <a:gsLst>
                    <a:gs pos="0">
                      <a:srgbClr val="00FF00"/>
                    </a:gs>
                    <a:gs pos="100000">
                      <a:srgbClr val="007DFF"/>
                    </a:gs>
                  </a:gsLst>
                  <a:lin ang="3965999" scaled="0"/>
                </a:gradFill>
              </a:defRPr>
            </a:lvl1pPr>
          </a:lstStyle>
          <a:p>
            <a:pPr/>
            <a:r>
              <a:t>章节标题</a:t>
            </a:r>
          </a:p>
        </p:txBody>
      </p:sp>
      <p:sp>
        <p:nvSpPr>
          <p:cNvPr id="72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幻灯片标题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幻灯片标题</a:t>
            </a:r>
          </a:p>
        </p:txBody>
      </p:sp>
      <p:sp>
        <p:nvSpPr>
          <p:cNvPr id="80" name="幻灯片副标题"/>
          <p:cNvSpPr txBox="1"/>
          <p:nvPr>
            <p:ph type="body" sz="quarter" idx="21" hasCustomPrompt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784225">
              <a:spcBef>
                <a:spcPts val="0"/>
              </a:spcBef>
              <a:buClrTx/>
              <a:buSzTx/>
              <a:buNone/>
              <a:defRPr sz="5130">
                <a:solidFill>
                  <a:srgbClr val="D5D5D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幻灯片副标题</a:t>
            </a:r>
          </a:p>
        </p:txBody>
      </p:sp>
      <p:sp>
        <p:nvSpPr>
          <p:cNvPr id="81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议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议程标题"/>
          <p:cNvSpPr txBox="1"/>
          <p:nvPr>
            <p:ph type="title" hasCustomPrompt="1"/>
          </p:nvPr>
        </p:nvSpPr>
        <p:spPr>
          <a:xfrm>
            <a:off x="1270000" y="812800"/>
            <a:ext cx="21844000" cy="1562100"/>
          </a:xfrm>
          <a:prstGeom prst="rect">
            <a:avLst/>
          </a:prstGeom>
        </p:spPr>
        <p:txBody>
          <a:bodyPr/>
          <a:lstStyle/>
          <a:p>
            <a:pPr/>
            <a:r>
              <a:t>议程标题</a:t>
            </a:r>
          </a:p>
        </p:txBody>
      </p:sp>
      <p:sp>
        <p:nvSpPr>
          <p:cNvPr id="89" name="议程副标题"/>
          <p:cNvSpPr txBox="1"/>
          <p:nvPr>
            <p:ph type="body" sz="quarter" idx="21" hasCustomPrompt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784225">
              <a:spcBef>
                <a:spcPts val="0"/>
              </a:spcBef>
              <a:buClrTx/>
              <a:buSzTx/>
              <a:buNone/>
              <a:defRPr sz="5130">
                <a:solidFill>
                  <a:srgbClr val="D5D5D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议程副标题</a:t>
            </a:r>
          </a:p>
        </p:txBody>
      </p:sp>
      <p:sp>
        <p:nvSpPr>
          <p:cNvPr id="90" name="正文级别 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buClrTx/>
              <a:buSzTx/>
              <a:buNone/>
              <a:defRPr spc="-55" sz="5500"/>
            </a:lvl1pPr>
            <a:lvl2pPr marL="0" indent="0" defTabSz="825500">
              <a:buClrTx/>
              <a:buSzTx/>
              <a:buNone/>
              <a:defRPr spc="-55" sz="5500"/>
            </a:lvl2pPr>
            <a:lvl3pPr marL="0" indent="0" defTabSz="825500">
              <a:buClrTx/>
              <a:buSzTx/>
              <a:buNone/>
              <a:defRPr spc="-55" sz="5500"/>
            </a:lvl3pPr>
            <a:lvl4pPr marL="0" indent="0" defTabSz="825500">
              <a:buClrTx/>
              <a:buSzTx/>
              <a:buNone/>
              <a:defRPr spc="-55" sz="5500"/>
            </a:lvl4pPr>
            <a:lvl5pPr marL="0" indent="0" defTabSz="825500">
              <a:buClrTx/>
              <a:buSzTx/>
              <a:buNone/>
              <a:defRPr spc="-55" sz="5500"/>
            </a:lvl5pPr>
          </a:lstStyle>
          <a:p>
            <a:pPr/>
            <a:r>
              <a:t>议程主题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1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Relationship Id="rId19" Type="http://schemas.openxmlformats.org/officeDocument/2006/relationships/slideLayout" Target="../slideLayouts/slideLayout18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gradFill flip="none" rotWithShape="1">
          <a:gsLst>
            <a:gs pos="0">
              <a:srgbClr val="000000"/>
            </a:gs>
            <a:gs pos="100000">
              <a:srgbClr val="3B3B3B"/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标题"/>
          <p:cNvSpPr txBox="1"/>
          <p:nvPr>
            <p:ph type="title" hasCustomPrompt="1"/>
          </p:nvPr>
        </p:nvSpPr>
        <p:spPr>
          <a:xfrm>
            <a:off x="1270000" y="812800"/>
            <a:ext cx="21844000" cy="1557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/>
          <a:p>
            <a:pPr/>
            <a:r>
              <a:t>幻灯片标题</a:t>
            </a:r>
          </a:p>
        </p:txBody>
      </p:sp>
      <p:sp>
        <p:nvSpPr>
          <p:cNvPr id="3" name="正文级别 1…"/>
          <p:cNvSpPr txBox="1"/>
          <p:nvPr>
            <p:ph type="body" idx="1" hasCustomPrompt="1"/>
          </p:nvPr>
        </p:nvSpPr>
        <p:spPr>
          <a:xfrm>
            <a:off x="1270000" y="4267200"/>
            <a:ext cx="21844000" cy="8432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幻灯片项目符号文本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幻灯片编号"/>
          <p:cNvSpPr txBox="1"/>
          <p:nvPr>
            <p:ph type="sldNum" sz="quarter" idx="2"/>
          </p:nvPr>
        </p:nvSpPr>
        <p:spPr>
          <a:xfrm>
            <a:off x="11966448" y="13065506"/>
            <a:ext cx="438405" cy="4826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ctr" defTabSz="825500">
              <a:spcBef>
                <a:spcPts val="0"/>
              </a:spcBef>
              <a:defRPr sz="2200"/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</p:sldLayoutIdLst>
  <p:transition xmlns:p14="http://schemas.microsoft.com/office/powerpoint/2010/main" spd="med" advClick="1"/>
  <p:txStyles>
    <p:titleStyle>
      <a:lvl1pPr marL="0" marR="0" indent="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+mn-lt"/>
          <a:ea typeface="+mn-ea"/>
          <a:cs typeface="+mn-cs"/>
          <a:sym typeface="Avenir Next Demi Bold"/>
        </a:defRPr>
      </a:lvl1pPr>
      <a:lvl2pPr marL="0" marR="0" indent="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+mn-lt"/>
          <a:ea typeface="+mn-ea"/>
          <a:cs typeface="+mn-cs"/>
          <a:sym typeface="Avenir Next Demi Bold"/>
        </a:defRPr>
      </a:lvl2pPr>
      <a:lvl3pPr marL="0" marR="0" indent="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+mn-lt"/>
          <a:ea typeface="+mn-ea"/>
          <a:cs typeface="+mn-cs"/>
          <a:sym typeface="Avenir Next Demi Bold"/>
        </a:defRPr>
      </a:lvl3pPr>
      <a:lvl4pPr marL="0" marR="0" indent="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+mn-lt"/>
          <a:ea typeface="+mn-ea"/>
          <a:cs typeface="+mn-cs"/>
          <a:sym typeface="Avenir Next Demi Bold"/>
        </a:defRPr>
      </a:lvl4pPr>
      <a:lvl5pPr marL="0" marR="0" indent="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+mn-lt"/>
          <a:ea typeface="+mn-ea"/>
          <a:cs typeface="+mn-cs"/>
          <a:sym typeface="Avenir Next Demi Bold"/>
        </a:defRPr>
      </a:lvl5pPr>
      <a:lvl6pPr marL="0" marR="0" indent="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+mn-lt"/>
          <a:ea typeface="+mn-ea"/>
          <a:cs typeface="+mn-cs"/>
          <a:sym typeface="Avenir Next Demi Bold"/>
        </a:defRPr>
      </a:lvl6pPr>
      <a:lvl7pPr marL="0" marR="0" indent="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+mn-lt"/>
          <a:ea typeface="+mn-ea"/>
          <a:cs typeface="+mn-cs"/>
          <a:sym typeface="Avenir Next Demi Bold"/>
        </a:defRPr>
      </a:lvl7pPr>
      <a:lvl8pPr marL="0" marR="0" indent="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+mn-lt"/>
          <a:ea typeface="+mn-ea"/>
          <a:cs typeface="+mn-cs"/>
          <a:sym typeface="Avenir Next Demi Bold"/>
        </a:defRPr>
      </a:lvl8pPr>
      <a:lvl9pPr marL="0" marR="0" indent="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+mn-lt"/>
          <a:ea typeface="+mn-ea"/>
          <a:cs typeface="+mn-cs"/>
          <a:sym typeface="Avenir Next Demi Bold"/>
        </a:defRPr>
      </a:lvl9pPr>
    </p:titleStyle>
    <p:bodyStyle>
      <a:lvl1pPr marL="5588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1pPr>
      <a:lvl2pPr marL="11176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2pPr>
      <a:lvl3pPr marL="16764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3pPr>
      <a:lvl4pPr marL="22352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4pPr>
      <a:lvl5pPr marL="27940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5pPr>
      <a:lvl6pPr marL="33528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6pPr>
      <a:lvl7pPr marL="39116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7pPr>
      <a:lvl8pPr marL="44704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8pPr>
      <a:lvl9pPr marL="50292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1pPr>
      <a:lvl2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2pPr>
      <a:lvl3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3pPr>
      <a:lvl4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4pPr>
      <a:lvl5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5pPr>
      <a:lvl6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6pPr>
      <a:lvl7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7pPr>
      <a:lvl8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8pPr>
      <a:lvl9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6.png"/><Relationship Id="rId3" Type="http://schemas.openxmlformats.org/officeDocument/2006/relationships/image" Target="../media/image2.jpe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3.png"/><Relationship Id="rId3" Type="http://schemas.openxmlformats.org/officeDocument/2006/relationships/image" Target="../media/image21.png"/><Relationship Id="rId4" Type="http://schemas.openxmlformats.org/officeDocument/2006/relationships/image" Target="../media/image23.png"/><Relationship Id="rId5" Type="http://schemas.openxmlformats.org/officeDocument/2006/relationships/image" Target="../media/image1.tif"/><Relationship Id="rId6" Type="http://schemas.openxmlformats.org/officeDocument/2006/relationships/image" Target="../media/image22.png"/><Relationship Id="rId7" Type="http://schemas.openxmlformats.org/officeDocument/2006/relationships/image" Target="../media/image24.png"/><Relationship Id="rId8" Type="http://schemas.openxmlformats.org/officeDocument/2006/relationships/image" Target="../media/image27.png"/><Relationship Id="rId9" Type="http://schemas.openxmlformats.org/officeDocument/2006/relationships/hyperlink" Target="https://medusa-instance.xsyxsc.com/env/slug/0.1.1" TargetMode="External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8.png"/><Relationship Id="rId3" Type="http://schemas.openxmlformats.org/officeDocument/2006/relationships/image" Target="../media/image2.jpe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9.png"/><Relationship Id="rId3" Type="http://schemas.openxmlformats.org/officeDocument/2006/relationships/image" Target="../media/image2.jpe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.jpe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.jpe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.jpeg"/><Relationship Id="rId3" Type="http://schemas.openxmlformats.org/officeDocument/2006/relationships/image" Target="../media/image3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.tif"/><Relationship Id="rId3" Type="http://schemas.openxmlformats.org/officeDocument/2006/relationships/image" Target="../media/image2.jpeg"/><Relationship Id="rId4" Type="http://schemas.openxmlformats.org/officeDocument/2006/relationships/image" Target="../media/image2.tif"/><Relationship Id="rId5" Type="http://schemas.openxmlformats.org/officeDocument/2006/relationships/image" Target="../media/image3.tif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.tif"/><Relationship Id="rId3" Type="http://schemas.openxmlformats.org/officeDocument/2006/relationships/image" Target="../media/image2.jpeg"/><Relationship Id="rId4" Type="http://schemas.openxmlformats.org/officeDocument/2006/relationships/image" Target="../media/image4.tif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32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.jpe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33.png"/><Relationship Id="rId3" Type="http://schemas.openxmlformats.org/officeDocument/2006/relationships/image" Target="../media/image1.tif"/><Relationship Id="rId4" Type="http://schemas.openxmlformats.org/officeDocument/2006/relationships/image" Target="../media/image34.png"/><Relationship Id="rId5" Type="http://schemas.openxmlformats.org/officeDocument/2006/relationships/image" Target="../media/image2.jpe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5.tif"/><Relationship Id="rId3" Type="http://schemas.openxmlformats.org/officeDocument/2006/relationships/image" Target="../media/image1.tif"/><Relationship Id="rId4" Type="http://schemas.openxmlformats.org/officeDocument/2006/relationships/image" Target="../media/image2.jpe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.tif"/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2.jpe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.jpeg"/><Relationship Id="rId3" Type="http://schemas.openxmlformats.org/officeDocument/2006/relationships/image" Target="../media/image3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6.tif"/><Relationship Id="rId3" Type="http://schemas.openxmlformats.org/officeDocument/2006/relationships/image" Target="../media/image1.tif"/><Relationship Id="rId4" Type="http://schemas.openxmlformats.org/officeDocument/2006/relationships/image" Target="../media/image2.jpe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.jpeg"/><Relationship Id="rId3" Type="http://schemas.openxmlformats.org/officeDocument/2006/relationships/image" Target="../media/image3.pn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37.png"/><Relationship Id="rId3" Type="http://schemas.openxmlformats.org/officeDocument/2006/relationships/image" Target="../media/image38.png"/><Relationship Id="rId4" Type="http://schemas.openxmlformats.org/officeDocument/2006/relationships/image" Target="../media/image1.tif"/><Relationship Id="rId5" Type="http://schemas.openxmlformats.org/officeDocument/2006/relationships/image" Target="../media/image2.jpe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.jpeg"/><Relationship Id="rId3" Type="http://schemas.openxmlformats.org/officeDocument/2006/relationships/image" Target="../media/image3.jpeg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4.jpeg"/><Relationship Id="rId3" Type="http://schemas.openxmlformats.org/officeDocument/2006/relationships/image" Target="../media/image5.jpeg"/><Relationship Id="rId4" Type="http://schemas.openxmlformats.org/officeDocument/2006/relationships/image" Target="../media/image39.png"/><Relationship Id="rId5" Type="http://schemas.openxmlformats.org/officeDocument/2006/relationships/image" Target="../media/image1.tif"/><Relationship Id="rId6" Type="http://schemas.openxmlformats.org/officeDocument/2006/relationships/image" Target="../media/image2.jpe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.jpeg"/><Relationship Id="rId3" Type="http://schemas.openxmlformats.org/officeDocument/2006/relationships/image" Target="../media/image3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10.png"/><Relationship Id="rId9" Type="http://schemas.openxmlformats.org/officeDocument/2006/relationships/image" Target="../media/image11.png"/><Relationship Id="rId10" Type="http://schemas.openxmlformats.org/officeDocument/2006/relationships/image" Target="../media/image2.jpe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2.jpe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8" Type="http://schemas.openxmlformats.org/officeDocument/2006/relationships/image" Target="../media/image17.png"/><Relationship Id="rId9" Type="http://schemas.openxmlformats.org/officeDocument/2006/relationships/image" Target="../media/image18.png"/><Relationship Id="rId10" Type="http://schemas.openxmlformats.org/officeDocument/2006/relationships/image" Target="../media/image19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2.jpeg"/><Relationship Id="rId5" Type="http://schemas.openxmlformats.org/officeDocument/2006/relationships/image" Target="../media/image1.tif"/><Relationship Id="rId6" Type="http://schemas.openxmlformats.org/officeDocument/2006/relationships/image" Target="../media/image20.png"/><Relationship Id="rId7" Type="http://schemas.openxmlformats.org/officeDocument/2006/relationships/image" Target="../media/image21.png"/><Relationship Id="rId8" Type="http://schemas.openxmlformats.org/officeDocument/2006/relationships/image" Target="../media/image22.png"/><Relationship Id="rId9" Type="http://schemas.openxmlformats.org/officeDocument/2006/relationships/image" Target="../media/image23.png"/><Relationship Id="rId10" Type="http://schemas.openxmlformats.org/officeDocument/2006/relationships/image" Target="../media/image24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.jpeg"/><Relationship Id="rId3" Type="http://schemas.openxmlformats.org/officeDocument/2006/relationships/image" Target="../media/image24.png"/><Relationship Id="rId4" Type="http://schemas.openxmlformats.org/officeDocument/2006/relationships/image" Target="../media/image25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.jpe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martin-katler-o9XN28KdyN8-unsplash.jpg" descr="martin-katler-o9XN28KdyN8-unsplash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36243" y="-12017765"/>
            <a:ext cx="24456486" cy="36684730"/>
          </a:xfrm>
          <a:prstGeom prst="rect">
            <a:avLst/>
          </a:prstGeom>
          <a:ln w="12700">
            <a:miter lim="400000"/>
          </a:ln>
        </p:spPr>
      </p:pic>
      <p:sp>
        <p:nvSpPr>
          <p:cNvPr id="178" name="演示文稿标题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 defTabSz="2389572">
              <a:defRPr spc="-341" sz="11368"/>
            </a:pPr>
          </a:p>
          <a:p>
            <a:pPr defTabSz="2389572">
              <a:defRPr spc="-341" sz="11368"/>
            </a:pPr>
            <a:r>
              <a:t> </a:t>
            </a:r>
          </a:p>
        </p:txBody>
      </p:sp>
      <p:sp>
        <p:nvSpPr>
          <p:cNvPr id="179" name="一站式前端资源托管系统让前端开发更高效…"/>
          <p:cNvSpPr txBox="1"/>
          <p:nvPr/>
        </p:nvSpPr>
        <p:spPr>
          <a:xfrm>
            <a:off x="3249266" y="1907375"/>
            <a:ext cx="17961668" cy="22165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/>
          <a:p>
            <a:pPr defTabSz="2023821">
              <a:lnSpc>
                <a:spcPct val="80000"/>
              </a:lnSpc>
              <a:spcBef>
                <a:spcPts val="0"/>
              </a:spcBef>
              <a:defRPr b="1" spc="-149" sz="7469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一站式前端资源托管系统让前端开发更高效</a:t>
            </a:r>
          </a:p>
          <a:p>
            <a:pPr defTabSz="685165">
              <a:spcBef>
                <a:spcPts val="0"/>
              </a:spcBef>
              <a:defRPr b="1" sz="2905">
                <a:latin typeface="Helvetica Neue"/>
                <a:ea typeface="Helvetica Neue"/>
                <a:cs typeface="Helvetica Neue"/>
                <a:sym typeface="Helvetica Neue"/>
              </a:defRPr>
            </a:pPr>
          </a:p>
          <a:p>
            <a:pPr defTabSz="685165">
              <a:spcBef>
                <a:spcPts val="0"/>
              </a:spcBef>
              <a:defRPr b="1" sz="2905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                                                                                                                                        兴盛优选前端效能团队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节点服务和主服务同步时序图"/>
          <p:cNvSpPr txBox="1"/>
          <p:nvPr/>
        </p:nvSpPr>
        <p:spPr>
          <a:xfrm>
            <a:off x="247650" y="431774"/>
            <a:ext cx="9194800" cy="20320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spcBef>
                <a:spcPts val="2000"/>
              </a:spcBef>
              <a:defRPr sz="5500">
                <a:solidFill>
                  <a:srgbClr val="000000"/>
                </a:solidFill>
                <a:latin typeface="헤드라인A 일반체"/>
                <a:ea typeface="헤드라인A 일반체"/>
                <a:cs typeface="헤드라인A 일반체"/>
                <a:sym typeface="헤드라인A 일반체"/>
              </a:defRPr>
            </a:lvl1pPr>
          </a:lstStyle>
          <a:p>
            <a:pPr/>
            <a:r>
              <a:t>节点服务和主服务同步时序图</a:t>
            </a:r>
          </a:p>
        </p:txBody>
      </p:sp>
      <p:pic>
        <p:nvPicPr>
          <p:cNvPr id="395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22600" y="1644650"/>
            <a:ext cx="17624164" cy="12063528"/>
          </a:xfrm>
          <a:prstGeom prst="rect">
            <a:avLst/>
          </a:prstGeom>
          <a:ln w="12700">
            <a:miter lim="400000"/>
          </a:ln>
        </p:spPr>
      </p:pic>
      <p:pic>
        <p:nvPicPr>
          <p:cNvPr id="396" name="180_54.jpg" descr="180_54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592615" y="12043336"/>
            <a:ext cx="3611914" cy="136843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节点服务和主服务"/>
          <p:cNvSpPr txBox="1"/>
          <p:nvPr/>
        </p:nvSpPr>
        <p:spPr>
          <a:xfrm>
            <a:off x="538016" y="394409"/>
            <a:ext cx="5702301" cy="1079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spcBef>
                <a:spcPts val="2000"/>
              </a:spcBef>
              <a:defRPr sz="5500">
                <a:solidFill>
                  <a:srgbClr val="000000"/>
                </a:solidFill>
                <a:latin typeface="헤드라인A 일반체"/>
                <a:ea typeface="헤드라인A 일반체"/>
                <a:cs typeface="헤드라인A 일반체"/>
                <a:sym typeface="헤드라인A 일반체"/>
              </a:defRPr>
            </a:lvl1pPr>
          </a:lstStyle>
          <a:p>
            <a:pPr/>
            <a:r>
              <a:t>节点服务和主服务</a:t>
            </a:r>
          </a:p>
        </p:txBody>
      </p:sp>
      <p:sp>
        <p:nvSpPr>
          <p:cNvPr id="399" name="圆柱体"/>
          <p:cNvSpPr/>
          <p:nvPr/>
        </p:nvSpPr>
        <p:spPr>
          <a:xfrm>
            <a:off x="4764740" y="3390021"/>
            <a:ext cx="2814738" cy="37158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1600" fill="norm" stroke="1" extrusionOk="0">
                <a:moveTo>
                  <a:pt x="9839" y="0"/>
                </a:moveTo>
                <a:cubicBezTo>
                  <a:pt x="7321" y="0"/>
                  <a:pt x="4803" y="241"/>
                  <a:pt x="2882" y="724"/>
                </a:cubicBezTo>
                <a:cubicBezTo>
                  <a:pt x="-961" y="1689"/>
                  <a:pt x="-961" y="3255"/>
                  <a:pt x="2882" y="4221"/>
                </a:cubicBezTo>
                <a:cubicBezTo>
                  <a:pt x="6724" y="5186"/>
                  <a:pt x="12954" y="5186"/>
                  <a:pt x="16796" y="4221"/>
                </a:cubicBezTo>
                <a:cubicBezTo>
                  <a:pt x="20639" y="3255"/>
                  <a:pt x="20639" y="1689"/>
                  <a:pt x="16796" y="724"/>
                </a:cubicBezTo>
                <a:cubicBezTo>
                  <a:pt x="14875" y="241"/>
                  <a:pt x="12357" y="0"/>
                  <a:pt x="9839" y="0"/>
                </a:cubicBezTo>
                <a:close/>
                <a:moveTo>
                  <a:pt x="0" y="3593"/>
                </a:moveTo>
                <a:lnTo>
                  <a:pt x="0" y="18993"/>
                </a:lnTo>
                <a:cubicBezTo>
                  <a:pt x="0" y="20356"/>
                  <a:pt x="4405" y="21600"/>
                  <a:pt x="9839" y="21600"/>
                </a:cubicBezTo>
                <a:cubicBezTo>
                  <a:pt x="15273" y="21600"/>
                  <a:pt x="19678" y="20356"/>
                  <a:pt x="19678" y="18993"/>
                </a:cubicBezTo>
                <a:lnTo>
                  <a:pt x="19678" y="3593"/>
                </a:lnTo>
                <a:cubicBezTo>
                  <a:pt x="18279" y="4621"/>
                  <a:pt x="14401" y="5357"/>
                  <a:pt x="9839" y="5357"/>
                </a:cubicBezTo>
                <a:cubicBezTo>
                  <a:pt x="5277" y="5357"/>
                  <a:pt x="1399" y="4621"/>
                  <a:pt x="0" y="3593"/>
                </a:cubicBezTo>
                <a:close/>
              </a:path>
            </a:pathLst>
          </a:custGeom>
          <a:solidFill>
            <a:schemeClr val="accent1">
              <a:lumOff val="135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solidFill>
                  <a:schemeClr val="accent1">
                    <a:lumOff val="13575"/>
                  </a:schemeClr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400" name="圆柱体"/>
          <p:cNvSpPr/>
          <p:nvPr/>
        </p:nvSpPr>
        <p:spPr>
          <a:xfrm>
            <a:off x="16397940" y="3390021"/>
            <a:ext cx="2814738" cy="37158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1600" fill="norm" stroke="1" extrusionOk="0">
                <a:moveTo>
                  <a:pt x="9839" y="0"/>
                </a:moveTo>
                <a:cubicBezTo>
                  <a:pt x="7321" y="0"/>
                  <a:pt x="4803" y="241"/>
                  <a:pt x="2882" y="724"/>
                </a:cubicBezTo>
                <a:cubicBezTo>
                  <a:pt x="-961" y="1689"/>
                  <a:pt x="-961" y="3255"/>
                  <a:pt x="2882" y="4221"/>
                </a:cubicBezTo>
                <a:cubicBezTo>
                  <a:pt x="6724" y="5186"/>
                  <a:pt x="12954" y="5186"/>
                  <a:pt x="16796" y="4221"/>
                </a:cubicBezTo>
                <a:cubicBezTo>
                  <a:pt x="20639" y="3255"/>
                  <a:pt x="20639" y="1689"/>
                  <a:pt x="16796" y="724"/>
                </a:cubicBezTo>
                <a:cubicBezTo>
                  <a:pt x="14875" y="241"/>
                  <a:pt x="12357" y="0"/>
                  <a:pt x="9839" y="0"/>
                </a:cubicBezTo>
                <a:close/>
                <a:moveTo>
                  <a:pt x="0" y="3593"/>
                </a:moveTo>
                <a:lnTo>
                  <a:pt x="0" y="18993"/>
                </a:lnTo>
                <a:cubicBezTo>
                  <a:pt x="0" y="20356"/>
                  <a:pt x="4405" y="21600"/>
                  <a:pt x="9839" y="21600"/>
                </a:cubicBezTo>
                <a:cubicBezTo>
                  <a:pt x="15273" y="21600"/>
                  <a:pt x="19678" y="20356"/>
                  <a:pt x="19678" y="18993"/>
                </a:cubicBezTo>
                <a:lnTo>
                  <a:pt x="19678" y="3593"/>
                </a:lnTo>
                <a:cubicBezTo>
                  <a:pt x="18279" y="4621"/>
                  <a:pt x="14401" y="5357"/>
                  <a:pt x="9839" y="5357"/>
                </a:cubicBezTo>
                <a:cubicBezTo>
                  <a:pt x="5277" y="5357"/>
                  <a:pt x="1399" y="4621"/>
                  <a:pt x="0" y="3593"/>
                </a:cubicBezTo>
                <a:close/>
              </a:path>
            </a:pathLst>
          </a:custGeom>
          <a:solidFill>
            <a:schemeClr val="accent1">
              <a:lumOff val="135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solidFill>
                  <a:schemeClr val="accent1">
                    <a:lumOff val="13575"/>
                  </a:schemeClr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401" name="主服务"/>
          <p:cNvSpPr/>
          <p:nvPr/>
        </p:nvSpPr>
        <p:spPr>
          <a:xfrm>
            <a:off x="4891185" y="2127165"/>
            <a:ext cx="2561848" cy="609601"/>
          </a:xfrm>
          <a:prstGeom prst="roundRect">
            <a:avLst>
              <a:gd name="adj" fmla="val 50000"/>
            </a:avLst>
          </a:prstGeom>
          <a:solidFill>
            <a:srgbClr val="0B7EF9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defTabSz="12700">
              <a:spcBef>
                <a:spcPts val="0"/>
              </a:spcBef>
              <a:defRPr sz="3000"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pPr/>
            <a:r>
              <a:t>主服务</a:t>
            </a:r>
          </a:p>
        </p:txBody>
      </p:sp>
      <p:sp>
        <p:nvSpPr>
          <p:cNvPr id="402" name="节点服务"/>
          <p:cNvSpPr/>
          <p:nvPr/>
        </p:nvSpPr>
        <p:spPr>
          <a:xfrm>
            <a:off x="16410085" y="2127165"/>
            <a:ext cx="2561848" cy="609601"/>
          </a:xfrm>
          <a:prstGeom prst="roundRect">
            <a:avLst>
              <a:gd name="adj" fmla="val 50000"/>
            </a:avLst>
          </a:prstGeom>
          <a:solidFill>
            <a:srgbClr val="0B7EF9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defTabSz="12700">
              <a:spcBef>
                <a:spcPts val="0"/>
              </a:spcBef>
              <a:defRPr sz="3000"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pPr/>
            <a:r>
              <a:t>节点服务</a:t>
            </a:r>
          </a:p>
        </p:txBody>
      </p:sp>
      <p:sp>
        <p:nvSpPr>
          <p:cNvPr id="403" name="2台腾讯云4C16G，100G系统盘，100G硬盘"/>
          <p:cNvSpPr txBox="1"/>
          <p:nvPr/>
        </p:nvSpPr>
        <p:spPr>
          <a:xfrm>
            <a:off x="2762184" y="7564577"/>
            <a:ext cx="7175450" cy="6188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>
                <a:solidFill>
                  <a:srgbClr val="000000"/>
                </a:solidFill>
              </a:defRPr>
            </a:lvl1pPr>
          </a:lstStyle>
          <a:p>
            <a:pPr/>
            <a:r>
              <a:t>2台腾讯云4C16G，100G系统盘，100G硬盘</a:t>
            </a:r>
          </a:p>
        </p:txBody>
      </p:sp>
      <p:sp>
        <p:nvSpPr>
          <p:cNvPr id="404" name="10台腾讯云4C8G，100G系统盘，200G硬盘"/>
          <p:cNvSpPr txBox="1"/>
          <p:nvPr/>
        </p:nvSpPr>
        <p:spPr>
          <a:xfrm>
            <a:off x="13861984" y="7564577"/>
            <a:ext cx="7175451" cy="6188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>
                <a:solidFill>
                  <a:srgbClr val="000000"/>
                </a:solidFill>
              </a:defRPr>
            </a:lvl1pPr>
          </a:lstStyle>
          <a:p>
            <a:pPr/>
            <a:r>
              <a:t>10台腾讯云4C8G，100G系统盘，200G硬盘</a:t>
            </a:r>
          </a:p>
        </p:txBody>
      </p:sp>
      <p:sp>
        <p:nvSpPr>
          <p:cNvPr id="405" name="流量负载均衡"/>
          <p:cNvSpPr txBox="1"/>
          <p:nvPr/>
        </p:nvSpPr>
        <p:spPr>
          <a:xfrm>
            <a:off x="5048158" y="8432800"/>
            <a:ext cx="2247901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>
                <a:solidFill>
                  <a:srgbClr val="000000"/>
                </a:solidFill>
              </a:defRPr>
            </a:lvl1pPr>
          </a:lstStyle>
          <a:p>
            <a:pPr/>
            <a:r>
              <a:t>流量负载均衡</a:t>
            </a:r>
          </a:p>
        </p:txBody>
      </p:sp>
      <p:sp>
        <p:nvSpPr>
          <p:cNvPr id="406" name="流量负载均衡"/>
          <p:cNvSpPr txBox="1"/>
          <p:nvPr/>
        </p:nvSpPr>
        <p:spPr>
          <a:xfrm>
            <a:off x="16681358" y="8432800"/>
            <a:ext cx="2247901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>
                <a:solidFill>
                  <a:srgbClr val="000000"/>
                </a:solidFill>
              </a:defRPr>
            </a:lvl1pPr>
          </a:lstStyle>
          <a:p>
            <a:pPr/>
            <a:r>
              <a:t>流量负载均衡</a:t>
            </a:r>
          </a:p>
        </p:txBody>
      </p:sp>
      <p:sp>
        <p:nvSpPr>
          <p:cNvPr id="407" name="负责项目的创建权限等等功能，以及mysql的crud，"/>
          <p:cNvSpPr txBox="1"/>
          <p:nvPr/>
        </p:nvSpPr>
        <p:spPr>
          <a:xfrm>
            <a:off x="2635184" y="9291777"/>
            <a:ext cx="8214869" cy="6188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>
                <a:solidFill>
                  <a:srgbClr val="000000"/>
                </a:solidFill>
              </a:defRPr>
            </a:lvl1pPr>
          </a:lstStyle>
          <a:p>
            <a:pPr/>
            <a:r>
              <a:t>负责项目的创建权限等等功能，以及mysql的crud，</a:t>
            </a:r>
          </a:p>
        </p:txBody>
      </p:sp>
      <p:sp>
        <p:nvSpPr>
          <p:cNvPr id="408" name="负责处理用户项目访问请求"/>
          <p:cNvSpPr txBox="1"/>
          <p:nvPr/>
        </p:nvSpPr>
        <p:spPr>
          <a:xfrm>
            <a:off x="15500258" y="9296400"/>
            <a:ext cx="4381501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>
                <a:solidFill>
                  <a:srgbClr val="000000"/>
                </a:solidFill>
              </a:defRPr>
            </a:lvl1pPr>
          </a:lstStyle>
          <a:p>
            <a:pPr/>
            <a:r>
              <a:t>负责处理用户项目访问请求</a:t>
            </a:r>
          </a:p>
        </p:txBody>
      </p:sp>
      <p:sp>
        <p:nvSpPr>
          <p:cNvPr id="409" name="mysql（2C4G）"/>
          <p:cNvSpPr/>
          <p:nvPr/>
        </p:nvSpPr>
        <p:spPr>
          <a:xfrm>
            <a:off x="9905482" y="4136363"/>
            <a:ext cx="4271460" cy="972874"/>
          </a:xfrm>
          <a:prstGeom prst="roundRect">
            <a:avLst>
              <a:gd name="adj" fmla="val 18290"/>
            </a:avLst>
          </a:prstGeom>
          <a:solidFill>
            <a:schemeClr val="accent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mysql（2C4G）</a:t>
            </a:r>
          </a:p>
        </p:txBody>
      </p:sp>
      <p:sp>
        <p:nvSpPr>
          <p:cNvPr id="410" name="redis（8G2P）"/>
          <p:cNvSpPr/>
          <p:nvPr/>
        </p:nvSpPr>
        <p:spPr>
          <a:xfrm>
            <a:off x="9905482" y="5483349"/>
            <a:ext cx="4271460" cy="972874"/>
          </a:xfrm>
          <a:prstGeom prst="roundRect">
            <a:avLst>
              <a:gd name="adj" fmla="val 18290"/>
            </a:avLst>
          </a:prstGeom>
          <a:solidFill>
            <a:schemeClr val="accent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redis（8G2P）</a:t>
            </a:r>
          </a:p>
        </p:txBody>
      </p:sp>
      <p:sp>
        <p:nvSpPr>
          <p:cNvPr id="411" name="线条"/>
          <p:cNvSpPr/>
          <p:nvPr/>
        </p:nvSpPr>
        <p:spPr>
          <a:xfrm>
            <a:off x="7688305" y="4622800"/>
            <a:ext cx="2135292" cy="0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412" name="线条"/>
          <p:cNvSpPr/>
          <p:nvPr/>
        </p:nvSpPr>
        <p:spPr>
          <a:xfrm>
            <a:off x="7701005" y="6021298"/>
            <a:ext cx="2135292" cy="1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413" name="线条"/>
          <p:cNvSpPr/>
          <p:nvPr/>
        </p:nvSpPr>
        <p:spPr>
          <a:xfrm>
            <a:off x="14165305" y="5969785"/>
            <a:ext cx="2135293" cy="1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如何做到代码的无感更新"/>
          <p:cNvSpPr txBox="1"/>
          <p:nvPr/>
        </p:nvSpPr>
        <p:spPr>
          <a:xfrm>
            <a:off x="512616" y="349933"/>
            <a:ext cx="7797801" cy="20320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spcBef>
                <a:spcPts val="2000"/>
              </a:spcBef>
              <a:defRPr sz="5500">
                <a:solidFill>
                  <a:srgbClr val="000000"/>
                </a:solidFill>
                <a:latin typeface="헤드라인A 일반체"/>
                <a:ea typeface="헤드라인A 일반체"/>
                <a:cs typeface="헤드라인A 일반체"/>
                <a:sym typeface="헤드라인A 일반체"/>
              </a:defRPr>
            </a:lvl1pPr>
          </a:lstStyle>
          <a:p>
            <a:pPr/>
            <a:r>
              <a:t>如何做到代码的无感更新</a:t>
            </a:r>
          </a:p>
        </p:txBody>
      </p:sp>
      <p:pic>
        <p:nvPicPr>
          <p:cNvPr id="416" name="vscode.png" descr="vscod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56333" y="5930303"/>
            <a:ext cx="996566" cy="996566"/>
          </a:xfrm>
          <a:prstGeom prst="rect">
            <a:avLst/>
          </a:prstGeom>
          <a:ln w="12700">
            <a:miter lim="400000"/>
          </a:ln>
        </p:spPr>
      </p:pic>
      <p:sp>
        <p:nvSpPr>
          <p:cNvPr id="417" name="daiy/0.1.1开发"/>
          <p:cNvSpPr txBox="1"/>
          <p:nvPr/>
        </p:nvSpPr>
        <p:spPr>
          <a:xfrm>
            <a:off x="865644" y="7091767"/>
            <a:ext cx="2357933" cy="4099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400">
                <a:solidFill>
                  <a:srgbClr val="5E5E5E"/>
                </a:solidFill>
                <a:latin typeface="Heiti SC Light"/>
                <a:ea typeface="Heiti SC Light"/>
                <a:cs typeface="Heiti SC Light"/>
                <a:sym typeface="Heiti SC Light"/>
              </a:defRPr>
            </a:lvl1pPr>
          </a:lstStyle>
          <a:p>
            <a:pPr/>
            <a:r>
              <a:t>daiy/0.1.1开发</a:t>
            </a:r>
          </a:p>
        </p:txBody>
      </p:sp>
      <p:sp>
        <p:nvSpPr>
          <p:cNvPr id="418" name="线条"/>
          <p:cNvSpPr/>
          <p:nvPr/>
        </p:nvSpPr>
        <p:spPr>
          <a:xfrm>
            <a:off x="2260600" y="6428586"/>
            <a:ext cx="3144951" cy="1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419" name="build 打包dist，publish推送到gitlab"/>
          <p:cNvSpPr txBox="1"/>
          <p:nvPr/>
        </p:nvSpPr>
        <p:spPr>
          <a:xfrm>
            <a:off x="2369812" y="5485217"/>
            <a:ext cx="2899586" cy="7274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400">
                <a:solidFill>
                  <a:srgbClr val="5E5E5E"/>
                </a:solidFill>
                <a:latin typeface="Heiti SC Light"/>
                <a:ea typeface="Heiti SC Light"/>
                <a:cs typeface="Heiti SC Light"/>
                <a:sym typeface="Heiti SC Light"/>
              </a:defRPr>
            </a:lvl1pPr>
          </a:lstStyle>
          <a:p>
            <a:pPr/>
            <a:r>
              <a:t>build 打包dist，publish推送到gitlab</a:t>
            </a:r>
          </a:p>
        </p:txBody>
      </p:sp>
      <p:pic>
        <p:nvPicPr>
          <p:cNvPr id="420" name="gitlab.png" descr="gitlab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805227" y="5849325"/>
            <a:ext cx="1158524" cy="1158523"/>
          </a:xfrm>
          <a:prstGeom prst="rect">
            <a:avLst/>
          </a:prstGeom>
          <a:ln w="12700">
            <a:miter lim="400000"/>
          </a:ln>
        </p:spPr>
      </p:pic>
      <p:sp>
        <p:nvSpPr>
          <p:cNvPr id="421" name="线条"/>
          <p:cNvSpPr/>
          <p:nvPr/>
        </p:nvSpPr>
        <p:spPr>
          <a:xfrm>
            <a:off x="6959600" y="6428586"/>
            <a:ext cx="2872645" cy="1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422" name="webhook触发"/>
          <p:cNvSpPr txBox="1"/>
          <p:nvPr/>
        </p:nvSpPr>
        <p:spPr>
          <a:xfrm>
            <a:off x="7203485" y="5643967"/>
            <a:ext cx="2357933" cy="4099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400">
                <a:solidFill>
                  <a:srgbClr val="5E5E5E"/>
                </a:solidFill>
                <a:latin typeface="Heiti SC Light"/>
                <a:ea typeface="Heiti SC Light"/>
                <a:cs typeface="Heiti SC Light"/>
                <a:sym typeface="Heiti SC Light"/>
              </a:defRPr>
            </a:lvl1pPr>
          </a:lstStyle>
          <a:p>
            <a:pPr/>
            <a:r>
              <a:t>webhook触发</a:t>
            </a:r>
          </a:p>
        </p:txBody>
      </p:sp>
      <p:pic>
        <p:nvPicPr>
          <p:cNvPr id="423" name="1867464850.png" descr="1867464850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228116" y="5882486"/>
            <a:ext cx="1104901" cy="1092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24" name="图像" descr="图像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3028138" y="7545454"/>
            <a:ext cx="1158523" cy="1158523"/>
          </a:xfrm>
          <a:prstGeom prst="rect">
            <a:avLst/>
          </a:prstGeom>
          <a:ln w="12700">
            <a:miter lim="400000"/>
          </a:ln>
        </p:spPr>
      </p:pic>
      <p:pic>
        <p:nvPicPr>
          <p:cNvPr id="425" name="SCDN 安全加速.png" descr="SCDN 安全加速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3050572" y="3425715"/>
            <a:ext cx="952501" cy="952501"/>
          </a:xfrm>
          <a:prstGeom prst="rect">
            <a:avLst/>
          </a:prstGeom>
          <a:ln w="12700">
            <a:miter lim="400000"/>
          </a:ln>
        </p:spPr>
      </p:pic>
      <p:sp>
        <p:nvSpPr>
          <p:cNvPr id="426" name="线条"/>
          <p:cNvSpPr/>
          <p:nvPr/>
        </p:nvSpPr>
        <p:spPr>
          <a:xfrm flipV="1">
            <a:off x="11522447" y="4603144"/>
            <a:ext cx="1306560" cy="1788022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427" name="推送dist到OSS的daily桶内"/>
          <p:cNvSpPr txBox="1"/>
          <p:nvPr/>
        </p:nvSpPr>
        <p:spPr>
          <a:xfrm>
            <a:off x="10997804" y="4120881"/>
            <a:ext cx="1285114" cy="13624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400">
                <a:solidFill>
                  <a:srgbClr val="5E5E5E"/>
                </a:solidFill>
                <a:latin typeface="Heiti SC Light"/>
                <a:ea typeface="Heiti SC Light"/>
                <a:cs typeface="Heiti SC Light"/>
                <a:sym typeface="Heiti SC Light"/>
              </a:defRPr>
            </a:lvl1pPr>
          </a:lstStyle>
          <a:p>
            <a:pPr/>
            <a:r>
              <a:t>推送dist到OSS的daily桶内</a:t>
            </a:r>
          </a:p>
        </p:txBody>
      </p:sp>
      <p:sp>
        <p:nvSpPr>
          <p:cNvPr id="428" name="线条"/>
          <p:cNvSpPr/>
          <p:nvPr/>
        </p:nvSpPr>
        <p:spPr>
          <a:xfrm>
            <a:off x="11522447" y="6494902"/>
            <a:ext cx="1306560" cy="1065260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429" name="线条"/>
          <p:cNvSpPr/>
          <p:nvPr/>
        </p:nvSpPr>
        <p:spPr>
          <a:xfrm flipV="1">
            <a:off x="13656813" y="6677511"/>
            <a:ext cx="1" cy="1131583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pic>
        <p:nvPicPr>
          <p:cNvPr id="430" name="redis.png" descr="redis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3201000" y="5988004"/>
            <a:ext cx="812801" cy="812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31" name="图像" descr="图像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8918963" y="5742054"/>
            <a:ext cx="1158523" cy="1158523"/>
          </a:xfrm>
          <a:prstGeom prst="rect">
            <a:avLst/>
          </a:prstGeom>
          <a:ln w="12700">
            <a:miter lim="400000"/>
          </a:ln>
        </p:spPr>
      </p:pic>
      <p:sp>
        <p:nvSpPr>
          <p:cNvPr id="432" name="线条"/>
          <p:cNvSpPr/>
          <p:nvPr/>
        </p:nvSpPr>
        <p:spPr>
          <a:xfrm>
            <a:off x="14006841" y="6321315"/>
            <a:ext cx="5032304" cy="1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433" name="线条"/>
          <p:cNvSpPr/>
          <p:nvPr/>
        </p:nvSpPr>
        <p:spPr>
          <a:xfrm flipH="1">
            <a:off x="11747153" y="4760236"/>
            <a:ext cx="1271285" cy="1527719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434" name="返回文件链接"/>
          <p:cNvSpPr txBox="1"/>
          <p:nvPr/>
        </p:nvSpPr>
        <p:spPr>
          <a:xfrm>
            <a:off x="12428434" y="5272955"/>
            <a:ext cx="2357933" cy="4099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400">
                <a:solidFill>
                  <a:srgbClr val="5E5E5E"/>
                </a:solidFill>
                <a:latin typeface="Heiti SC Light"/>
                <a:ea typeface="Heiti SC Light"/>
                <a:cs typeface="Heiti SC Light"/>
                <a:sym typeface="Heiti SC Light"/>
              </a:defRPr>
            </a:lvl1pPr>
          </a:lstStyle>
          <a:p>
            <a:pPr/>
            <a:r>
              <a:t>返回文件链接</a:t>
            </a:r>
          </a:p>
        </p:txBody>
      </p:sp>
      <p:sp>
        <p:nvSpPr>
          <p:cNvPr id="435" name="回调medusa修改code"/>
          <p:cNvSpPr txBox="1"/>
          <p:nvPr/>
        </p:nvSpPr>
        <p:spPr>
          <a:xfrm>
            <a:off x="11217299" y="6720183"/>
            <a:ext cx="2357933" cy="7274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400">
                <a:solidFill>
                  <a:srgbClr val="5E5E5E"/>
                </a:solidFill>
                <a:latin typeface="Heiti SC Light"/>
                <a:ea typeface="Heiti SC Light"/>
                <a:cs typeface="Heiti SC Light"/>
                <a:sym typeface="Heiti SC Light"/>
              </a:defRPr>
            </a:lvl1pPr>
          </a:lstStyle>
          <a:p>
            <a:pPr/>
            <a:r>
              <a:t>回调medusa修改code</a:t>
            </a:r>
          </a:p>
        </p:txBody>
      </p:sp>
      <p:sp>
        <p:nvSpPr>
          <p:cNvPr id="436" name="同步修改redis的存储code"/>
          <p:cNvSpPr txBox="1"/>
          <p:nvPr/>
        </p:nvSpPr>
        <p:spPr>
          <a:xfrm>
            <a:off x="13731899" y="6959718"/>
            <a:ext cx="2357933" cy="7274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400">
                <a:solidFill>
                  <a:srgbClr val="5E5E5E"/>
                </a:solidFill>
                <a:latin typeface="Heiti SC Light"/>
                <a:ea typeface="Heiti SC Light"/>
                <a:cs typeface="Heiti SC Light"/>
                <a:sym typeface="Heiti SC Light"/>
              </a:defRPr>
            </a:lvl1pPr>
          </a:lstStyle>
          <a:p>
            <a:pPr/>
            <a:r>
              <a:t>同步修改redis的存储code</a:t>
            </a:r>
          </a:p>
        </p:txBody>
      </p:sp>
      <p:sp>
        <p:nvSpPr>
          <p:cNvPr id="437" name="redis返回html_code"/>
          <p:cNvSpPr txBox="1"/>
          <p:nvPr/>
        </p:nvSpPr>
        <p:spPr>
          <a:xfrm>
            <a:off x="15330555" y="5643967"/>
            <a:ext cx="3353990" cy="4099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400">
                <a:solidFill>
                  <a:srgbClr val="5E5E5E"/>
                </a:solidFill>
                <a:latin typeface="Heiti SC Light"/>
                <a:ea typeface="Heiti SC Light"/>
                <a:cs typeface="Heiti SC Light"/>
                <a:sym typeface="Heiti SC Light"/>
              </a:defRPr>
            </a:lvl1pPr>
          </a:lstStyle>
          <a:p>
            <a:pPr/>
            <a:r>
              <a:t>redis返回html_code</a:t>
            </a:r>
          </a:p>
        </p:txBody>
      </p:sp>
      <p:pic>
        <p:nvPicPr>
          <p:cNvPr id="438" name="用户.png" descr="用户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248215" y="10093462"/>
            <a:ext cx="812801" cy="812801"/>
          </a:xfrm>
          <a:prstGeom prst="rect">
            <a:avLst/>
          </a:prstGeom>
          <a:ln w="12700">
            <a:miter lim="400000"/>
          </a:ln>
        </p:spPr>
      </p:pic>
      <p:sp>
        <p:nvSpPr>
          <p:cNvPr id="439" name="线条"/>
          <p:cNvSpPr/>
          <p:nvPr/>
        </p:nvSpPr>
        <p:spPr>
          <a:xfrm>
            <a:off x="2260600" y="10499862"/>
            <a:ext cx="17426553" cy="1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440" name="访问：https://medusa-instance.xsyxsc.com/env/slug/0.1.1"/>
          <p:cNvSpPr txBox="1"/>
          <p:nvPr/>
        </p:nvSpPr>
        <p:spPr>
          <a:xfrm>
            <a:off x="6476038" y="9959187"/>
            <a:ext cx="10767026" cy="4108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400">
                <a:solidFill>
                  <a:srgbClr val="5E5E5E"/>
                </a:solidFill>
                <a:latin typeface="Heiti SC Light"/>
                <a:ea typeface="Heiti SC Light"/>
                <a:cs typeface="Heiti SC Light"/>
                <a:sym typeface="Heiti SC Light"/>
              </a:defRPr>
            </a:pPr>
            <a:r>
              <a:t>访问：</a:t>
            </a:r>
            <a:r>
              <a:rPr u="sng">
                <a:hlinkClick r:id="rId9" invalidUrl="" action="" tgtFrame="" tooltip="" history="1" highlightClick="0" endSnd="0"/>
              </a:rPr>
              <a:t>https://medusa-instance.xsyxsc.com/env/slug/0.1.1</a:t>
            </a:r>
          </a:p>
        </p:txBody>
      </p:sp>
      <p:sp>
        <p:nvSpPr>
          <p:cNvPr id="441" name="medusa 主服务"/>
          <p:cNvSpPr txBox="1"/>
          <p:nvPr/>
        </p:nvSpPr>
        <p:spPr>
          <a:xfrm>
            <a:off x="12689885" y="8684485"/>
            <a:ext cx="2357933" cy="4099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400">
                <a:solidFill>
                  <a:srgbClr val="5E5E5E"/>
                </a:solidFill>
                <a:latin typeface="Heiti SC Light"/>
                <a:ea typeface="Heiti SC Light"/>
                <a:cs typeface="Heiti SC Light"/>
                <a:sym typeface="Heiti SC Light"/>
              </a:defRPr>
            </a:lvl1pPr>
          </a:lstStyle>
          <a:p>
            <a:pPr/>
            <a:r>
              <a:t>medusa 主服务</a:t>
            </a:r>
          </a:p>
        </p:txBody>
      </p:sp>
      <p:sp>
        <p:nvSpPr>
          <p:cNvPr id="442" name="medusa 节点服务"/>
          <p:cNvSpPr txBox="1"/>
          <p:nvPr/>
        </p:nvSpPr>
        <p:spPr>
          <a:xfrm>
            <a:off x="18319258" y="6809083"/>
            <a:ext cx="2899586" cy="4099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400">
                <a:solidFill>
                  <a:srgbClr val="5E5E5E"/>
                </a:solidFill>
                <a:latin typeface="Heiti SC Light"/>
                <a:ea typeface="Heiti SC Light"/>
                <a:cs typeface="Heiti SC Light"/>
                <a:sym typeface="Heiti SC Light"/>
              </a:defRPr>
            </a:lvl1pPr>
          </a:lstStyle>
          <a:p>
            <a:pPr/>
            <a:r>
              <a:t>medusa 节点服务</a:t>
            </a:r>
          </a:p>
        </p:txBody>
      </p:sp>
      <p:sp>
        <p:nvSpPr>
          <p:cNvPr id="443" name="线条"/>
          <p:cNvSpPr/>
          <p:nvPr/>
        </p:nvSpPr>
        <p:spPr>
          <a:xfrm flipV="1">
            <a:off x="19730951" y="7202126"/>
            <a:ext cx="1" cy="3398534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444" name="线条"/>
          <p:cNvSpPr/>
          <p:nvPr/>
        </p:nvSpPr>
        <p:spPr>
          <a:xfrm flipH="1" flipV="1">
            <a:off x="2666999" y="10907753"/>
            <a:ext cx="17426554" cy="1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445" name="线条"/>
          <p:cNvSpPr/>
          <p:nvPr/>
        </p:nvSpPr>
        <p:spPr>
          <a:xfrm>
            <a:off x="20137351" y="7364130"/>
            <a:ext cx="1" cy="3398533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446" name="响应html"/>
          <p:cNvSpPr txBox="1"/>
          <p:nvPr/>
        </p:nvSpPr>
        <p:spPr>
          <a:xfrm>
            <a:off x="9879638" y="11187907"/>
            <a:ext cx="10767026" cy="4099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400">
                <a:solidFill>
                  <a:srgbClr val="5E5E5E"/>
                </a:solidFill>
                <a:latin typeface="Heiti SC Light"/>
                <a:ea typeface="Heiti SC Light"/>
                <a:cs typeface="Heiti SC Light"/>
                <a:sym typeface="Heiti SC Light"/>
              </a:defRPr>
            </a:lvl1pPr>
          </a:lstStyle>
          <a:p>
            <a:pPr/>
            <a:r>
              <a:t>响应html</a:t>
            </a:r>
          </a:p>
        </p:txBody>
      </p:sp>
      <p:sp>
        <p:nvSpPr>
          <p:cNvPr id="447" name="线条"/>
          <p:cNvSpPr/>
          <p:nvPr/>
        </p:nvSpPr>
        <p:spPr>
          <a:xfrm flipH="1">
            <a:off x="14006841" y="6602958"/>
            <a:ext cx="5032304" cy="1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448" name="访问env-slug-version"/>
          <p:cNvSpPr txBox="1"/>
          <p:nvPr/>
        </p:nvSpPr>
        <p:spPr>
          <a:xfrm>
            <a:off x="15330557" y="6604105"/>
            <a:ext cx="3353989" cy="4099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400">
                <a:solidFill>
                  <a:srgbClr val="5E5E5E"/>
                </a:solidFill>
                <a:latin typeface="Heiti SC Light"/>
                <a:ea typeface="Heiti SC Light"/>
                <a:cs typeface="Heiti SC Light"/>
                <a:sym typeface="Heiti SC Light"/>
              </a:defRPr>
            </a:lvl1pPr>
          </a:lstStyle>
          <a:p>
            <a:pPr/>
            <a:r>
              <a:t>访问env-slug-version</a:t>
            </a:r>
          </a:p>
        </p:txBody>
      </p:sp>
      <p:sp>
        <p:nvSpPr>
          <p:cNvPr id="449" name="线条"/>
          <p:cNvSpPr/>
          <p:nvPr/>
        </p:nvSpPr>
        <p:spPr>
          <a:xfrm flipH="1" flipV="1">
            <a:off x="6468903" y="8188646"/>
            <a:ext cx="6530449" cy="1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450" name="线条"/>
          <p:cNvSpPr/>
          <p:nvPr/>
        </p:nvSpPr>
        <p:spPr>
          <a:xfrm flipV="1">
            <a:off x="6392219" y="7027648"/>
            <a:ext cx="1" cy="1131583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451" name="Slug 绑定gitlab_id"/>
          <p:cNvSpPr txBox="1"/>
          <p:nvPr/>
        </p:nvSpPr>
        <p:spPr>
          <a:xfrm>
            <a:off x="8397285" y="8287686"/>
            <a:ext cx="3532136" cy="4099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400">
                <a:solidFill>
                  <a:srgbClr val="5E5E5E"/>
                </a:solidFill>
                <a:latin typeface="Heiti SC Light"/>
                <a:ea typeface="Heiti SC Light"/>
                <a:cs typeface="Heiti SC Light"/>
                <a:sym typeface="Heiti SC Light"/>
              </a:defRPr>
            </a:lvl1pPr>
          </a:lstStyle>
          <a:p>
            <a:pPr/>
            <a:r>
              <a:t>Slug 绑定gitlab_id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3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559357" y="254000"/>
            <a:ext cx="9754485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454" name="灰度发布策略"/>
          <p:cNvSpPr txBox="1"/>
          <p:nvPr/>
        </p:nvSpPr>
        <p:spPr>
          <a:xfrm>
            <a:off x="298450" y="330174"/>
            <a:ext cx="4305300" cy="20320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spcBef>
                <a:spcPts val="2000"/>
              </a:spcBef>
              <a:defRPr sz="5500">
                <a:solidFill>
                  <a:srgbClr val="000000"/>
                </a:solidFill>
                <a:latin typeface="헤드라인A 일반체"/>
                <a:ea typeface="헤드라인A 일반체"/>
                <a:cs typeface="헤드라인A 일반체"/>
                <a:sym typeface="헤드라인A 일반체"/>
              </a:defRPr>
            </a:lvl1pPr>
          </a:lstStyle>
          <a:p>
            <a:pPr/>
            <a:r>
              <a:t>灰度发布策略</a:t>
            </a:r>
          </a:p>
        </p:txBody>
      </p:sp>
      <p:pic>
        <p:nvPicPr>
          <p:cNvPr id="455" name="180_54.jpg" descr="180_54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592615" y="12043336"/>
            <a:ext cx="3611914" cy="136843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C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7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31598" y="1496754"/>
            <a:ext cx="20279976" cy="11682787"/>
          </a:xfrm>
          <a:prstGeom prst="rect">
            <a:avLst/>
          </a:prstGeom>
          <a:ln w="12700">
            <a:miter lim="400000"/>
          </a:ln>
        </p:spPr>
      </p:pic>
      <p:sp>
        <p:nvSpPr>
          <p:cNvPr id="458" name="节点服务容灾"/>
          <p:cNvSpPr txBox="1"/>
          <p:nvPr/>
        </p:nvSpPr>
        <p:spPr>
          <a:xfrm>
            <a:off x="247650" y="247649"/>
            <a:ext cx="4305300" cy="1079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spcBef>
                <a:spcPts val="2000"/>
              </a:spcBef>
              <a:defRPr sz="5500">
                <a:solidFill>
                  <a:srgbClr val="000000"/>
                </a:solidFill>
                <a:latin typeface="헤드라인A 일반체"/>
                <a:ea typeface="헤드라인A 일반체"/>
                <a:cs typeface="헤드라인A 일반체"/>
                <a:sym typeface="헤드라인A 일반체"/>
              </a:defRPr>
            </a:lvl1pPr>
          </a:lstStyle>
          <a:p>
            <a:pPr/>
            <a:r>
              <a:t>节点服务容灾</a:t>
            </a:r>
          </a:p>
        </p:txBody>
      </p:sp>
      <p:pic>
        <p:nvPicPr>
          <p:cNvPr id="459" name="180_54.jpg" descr="180_54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592615" y="12043336"/>
            <a:ext cx="3611914" cy="136843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1" name="180_54.jpg" descr="180_54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879426" y="12386943"/>
            <a:ext cx="3611914" cy="1368432"/>
          </a:xfrm>
          <a:prstGeom prst="rect">
            <a:avLst/>
          </a:prstGeom>
          <a:ln w="12700">
            <a:miter lim="400000"/>
          </a:ln>
        </p:spPr>
      </p:pic>
      <p:sp>
        <p:nvSpPr>
          <p:cNvPr id="462" name="矩形"/>
          <p:cNvSpPr/>
          <p:nvPr/>
        </p:nvSpPr>
        <p:spPr>
          <a:xfrm>
            <a:off x="3835400" y="11936376"/>
            <a:ext cx="17048347" cy="1451099"/>
          </a:xfrm>
          <a:prstGeom prst="rect">
            <a:avLst/>
          </a:prstGeom>
          <a:ln w="25400">
            <a:solidFill>
              <a:srgbClr val="000000"/>
            </a:solidFill>
            <a:custDash>
              <a:ds d="600000" sp="600000"/>
            </a:custDash>
            <a:miter lim="400000"/>
          </a:ln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463" name="Redis"/>
          <p:cNvSpPr/>
          <p:nvPr/>
        </p:nvSpPr>
        <p:spPr>
          <a:xfrm>
            <a:off x="4339725" y="12143803"/>
            <a:ext cx="6987497" cy="1036245"/>
          </a:xfrm>
          <a:prstGeom prst="rect">
            <a:avLst/>
          </a:prstGeom>
          <a:solidFill>
            <a:schemeClr val="accent2">
              <a:hueOff val="-206910"/>
              <a:satOff val="-12829"/>
              <a:lumOff val="16238"/>
            </a:schemeClr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Redis</a:t>
            </a:r>
          </a:p>
        </p:txBody>
      </p:sp>
      <p:sp>
        <p:nvSpPr>
          <p:cNvPr id="464" name="Mysql"/>
          <p:cNvSpPr/>
          <p:nvPr/>
        </p:nvSpPr>
        <p:spPr>
          <a:xfrm>
            <a:off x="12864197" y="12143803"/>
            <a:ext cx="7274158" cy="1036245"/>
          </a:xfrm>
          <a:prstGeom prst="rect">
            <a:avLst/>
          </a:prstGeom>
          <a:solidFill>
            <a:schemeClr val="accent2">
              <a:hueOff val="-206910"/>
              <a:satOff val="-12829"/>
              <a:lumOff val="16238"/>
            </a:schemeClr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Mysql</a:t>
            </a:r>
          </a:p>
        </p:txBody>
      </p:sp>
      <p:sp>
        <p:nvSpPr>
          <p:cNvPr id="465" name="矩形"/>
          <p:cNvSpPr/>
          <p:nvPr/>
        </p:nvSpPr>
        <p:spPr>
          <a:xfrm>
            <a:off x="3835400" y="7103253"/>
            <a:ext cx="16994397" cy="4547825"/>
          </a:xfrm>
          <a:prstGeom prst="rect">
            <a:avLst/>
          </a:prstGeom>
          <a:ln w="25400">
            <a:solidFill>
              <a:srgbClr val="000000"/>
            </a:solidFill>
            <a:custDash>
              <a:ds d="600000" sp="600000"/>
            </a:custDash>
            <a:miter lim="400000"/>
          </a:ln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466" name="Koa2"/>
          <p:cNvSpPr/>
          <p:nvPr/>
        </p:nvSpPr>
        <p:spPr>
          <a:xfrm>
            <a:off x="5905295" y="8250212"/>
            <a:ext cx="2246044" cy="825827"/>
          </a:xfrm>
          <a:prstGeom prst="rect">
            <a:avLst/>
          </a:prstGeom>
          <a:solidFill>
            <a:srgbClr val="A8E738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2200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Koa2</a:t>
            </a:r>
          </a:p>
        </p:txBody>
      </p:sp>
      <p:sp>
        <p:nvSpPr>
          <p:cNvPr id="467" name="矩形"/>
          <p:cNvSpPr/>
          <p:nvPr/>
        </p:nvSpPr>
        <p:spPr>
          <a:xfrm>
            <a:off x="5675071" y="7405595"/>
            <a:ext cx="5716179" cy="3954065"/>
          </a:xfrm>
          <a:prstGeom prst="rect">
            <a:avLst/>
          </a:prstGeom>
          <a:ln w="25400">
            <a:solidFill>
              <a:srgbClr val="000000"/>
            </a:solidFill>
            <a:custDash>
              <a:ds d="600000" sp="600000"/>
            </a:custDash>
            <a:miter lim="400000"/>
          </a:ln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468" name="矩形"/>
          <p:cNvSpPr/>
          <p:nvPr/>
        </p:nvSpPr>
        <p:spPr>
          <a:xfrm>
            <a:off x="13387247" y="7436499"/>
            <a:ext cx="6228056" cy="3881333"/>
          </a:xfrm>
          <a:prstGeom prst="rect">
            <a:avLst/>
          </a:prstGeom>
          <a:ln w="25400">
            <a:solidFill>
              <a:srgbClr val="000000"/>
            </a:solidFill>
            <a:custDash>
              <a:ds d="600000" sp="600000"/>
            </a:custDash>
            <a:miter lim="400000"/>
          </a:ln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469" name="主服务"/>
          <p:cNvSpPr txBox="1"/>
          <p:nvPr/>
        </p:nvSpPr>
        <p:spPr>
          <a:xfrm>
            <a:off x="5973521" y="7509028"/>
            <a:ext cx="1181101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>
                <a:solidFill>
                  <a:srgbClr val="000000"/>
                </a:solidFill>
              </a:defRPr>
            </a:lvl1pPr>
          </a:lstStyle>
          <a:p>
            <a:pPr/>
            <a:r>
              <a:t>主服务</a:t>
            </a:r>
          </a:p>
        </p:txBody>
      </p:sp>
      <p:sp>
        <p:nvSpPr>
          <p:cNvPr id="470" name="节点服务"/>
          <p:cNvSpPr txBox="1"/>
          <p:nvPr/>
        </p:nvSpPr>
        <p:spPr>
          <a:xfrm>
            <a:off x="13682713" y="7539933"/>
            <a:ext cx="1536701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>
                <a:solidFill>
                  <a:srgbClr val="000000"/>
                </a:solidFill>
              </a:defRPr>
            </a:lvl1pPr>
          </a:lstStyle>
          <a:p>
            <a:pPr/>
            <a:r>
              <a:t>节点服务</a:t>
            </a:r>
          </a:p>
        </p:txBody>
      </p:sp>
      <p:sp>
        <p:nvSpPr>
          <p:cNvPr id="471" name="数据层"/>
          <p:cNvSpPr txBox="1"/>
          <p:nvPr/>
        </p:nvSpPr>
        <p:spPr>
          <a:xfrm>
            <a:off x="2406650" y="12357125"/>
            <a:ext cx="1181100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>
                <a:solidFill>
                  <a:srgbClr val="000000"/>
                </a:solidFill>
              </a:defRPr>
            </a:lvl1pPr>
          </a:lstStyle>
          <a:p>
            <a:pPr/>
            <a:r>
              <a:t>数据层</a:t>
            </a:r>
          </a:p>
        </p:txBody>
      </p:sp>
      <p:sp>
        <p:nvSpPr>
          <p:cNvPr id="472" name="服务层"/>
          <p:cNvSpPr txBox="1"/>
          <p:nvPr/>
        </p:nvSpPr>
        <p:spPr>
          <a:xfrm>
            <a:off x="2203450" y="8604275"/>
            <a:ext cx="1181100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>
                <a:solidFill>
                  <a:srgbClr val="000000"/>
                </a:solidFill>
              </a:defRPr>
            </a:lvl1pPr>
          </a:lstStyle>
          <a:p>
            <a:pPr/>
            <a:r>
              <a:t>服务层</a:t>
            </a:r>
          </a:p>
        </p:txBody>
      </p:sp>
      <p:sp>
        <p:nvSpPr>
          <p:cNvPr id="473" name="kylin登陆鉴权"/>
          <p:cNvSpPr/>
          <p:nvPr/>
        </p:nvSpPr>
        <p:spPr>
          <a:xfrm>
            <a:off x="8508625" y="8250212"/>
            <a:ext cx="2246044" cy="825827"/>
          </a:xfrm>
          <a:prstGeom prst="rect">
            <a:avLst/>
          </a:prstGeom>
          <a:solidFill>
            <a:srgbClr val="A8E738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2200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>
              <a:defRPr sz="3200"/>
            </a:pPr>
            <a:r>
              <a:rPr sz="2200"/>
              <a:t>kylin登陆鉴权</a:t>
            </a:r>
          </a:p>
        </p:txBody>
      </p:sp>
      <p:sp>
        <p:nvSpPr>
          <p:cNvPr id="474" name="矩形"/>
          <p:cNvSpPr/>
          <p:nvPr/>
        </p:nvSpPr>
        <p:spPr>
          <a:xfrm>
            <a:off x="3835400" y="5388702"/>
            <a:ext cx="16994397" cy="1429253"/>
          </a:xfrm>
          <a:prstGeom prst="rect">
            <a:avLst/>
          </a:prstGeom>
          <a:ln w="25400">
            <a:solidFill>
              <a:srgbClr val="000000"/>
            </a:solidFill>
            <a:custDash>
              <a:ds d="600000" sp="600000"/>
            </a:custDash>
            <a:miter lim="400000"/>
          </a:ln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475" name="依赖层"/>
          <p:cNvSpPr txBox="1"/>
          <p:nvPr/>
        </p:nvSpPr>
        <p:spPr>
          <a:xfrm>
            <a:off x="2203450" y="5660609"/>
            <a:ext cx="1181100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>
                <a:solidFill>
                  <a:srgbClr val="000000"/>
                </a:solidFill>
              </a:defRPr>
            </a:lvl1pPr>
          </a:lstStyle>
          <a:p>
            <a:pPr/>
            <a:r>
              <a:t>依赖层</a:t>
            </a:r>
          </a:p>
        </p:txBody>
      </p:sp>
      <p:sp>
        <p:nvSpPr>
          <p:cNvPr id="476" name="棱镜数据分析服务"/>
          <p:cNvSpPr/>
          <p:nvPr/>
        </p:nvSpPr>
        <p:spPr>
          <a:xfrm>
            <a:off x="4339019" y="5585206"/>
            <a:ext cx="2491952" cy="1036245"/>
          </a:xfrm>
          <a:prstGeom prst="rect">
            <a:avLst/>
          </a:prstGeom>
          <a:solidFill>
            <a:schemeClr val="accent4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2200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棱镜数据分析服务</a:t>
            </a:r>
          </a:p>
        </p:txBody>
      </p:sp>
      <p:sp>
        <p:nvSpPr>
          <p:cNvPr id="477" name="xps cdn服务"/>
          <p:cNvSpPr/>
          <p:nvPr/>
        </p:nvSpPr>
        <p:spPr>
          <a:xfrm>
            <a:off x="7287184" y="5585206"/>
            <a:ext cx="2491952" cy="1025581"/>
          </a:xfrm>
          <a:prstGeom prst="rect">
            <a:avLst/>
          </a:prstGeom>
          <a:solidFill>
            <a:schemeClr val="accent4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2200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xps cdn服务</a:t>
            </a:r>
          </a:p>
        </p:txBody>
      </p:sp>
      <p:sp>
        <p:nvSpPr>
          <p:cNvPr id="478" name="raven 服务"/>
          <p:cNvSpPr/>
          <p:nvPr/>
        </p:nvSpPr>
        <p:spPr>
          <a:xfrm>
            <a:off x="10253613" y="5625222"/>
            <a:ext cx="2491952" cy="985565"/>
          </a:xfrm>
          <a:prstGeom prst="rect">
            <a:avLst/>
          </a:prstGeom>
          <a:solidFill>
            <a:schemeClr val="accent4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2200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raven 服务</a:t>
            </a:r>
          </a:p>
        </p:txBody>
      </p:sp>
      <p:sp>
        <p:nvSpPr>
          <p:cNvPr id="479" name="picassoAB测试服务"/>
          <p:cNvSpPr/>
          <p:nvPr/>
        </p:nvSpPr>
        <p:spPr>
          <a:xfrm>
            <a:off x="13220042" y="5585206"/>
            <a:ext cx="3401656" cy="985565"/>
          </a:xfrm>
          <a:prstGeom prst="rect">
            <a:avLst/>
          </a:prstGeom>
          <a:solidFill>
            <a:schemeClr val="accent4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2200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picassoAB测试服务</a:t>
            </a:r>
          </a:p>
        </p:txBody>
      </p:sp>
      <p:sp>
        <p:nvSpPr>
          <p:cNvPr id="480" name="日志服务"/>
          <p:cNvSpPr/>
          <p:nvPr/>
        </p:nvSpPr>
        <p:spPr>
          <a:xfrm>
            <a:off x="5905295" y="9327877"/>
            <a:ext cx="2246044" cy="825826"/>
          </a:xfrm>
          <a:prstGeom prst="rect">
            <a:avLst/>
          </a:prstGeom>
          <a:solidFill>
            <a:srgbClr val="A8E738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2200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日志服务</a:t>
            </a:r>
          </a:p>
        </p:txBody>
      </p:sp>
      <p:sp>
        <p:nvSpPr>
          <p:cNvPr id="481" name="Track平台，链路跟踪"/>
          <p:cNvSpPr/>
          <p:nvPr/>
        </p:nvSpPr>
        <p:spPr>
          <a:xfrm>
            <a:off x="8508625" y="9327877"/>
            <a:ext cx="2246044" cy="825826"/>
          </a:xfrm>
          <a:prstGeom prst="rect">
            <a:avLst/>
          </a:prstGeom>
          <a:solidFill>
            <a:srgbClr val="A8E738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2200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Track平台，链路跟踪</a:t>
            </a:r>
          </a:p>
        </p:txBody>
      </p:sp>
      <p:sp>
        <p:nvSpPr>
          <p:cNvPr id="482" name="日志服务"/>
          <p:cNvSpPr/>
          <p:nvPr/>
        </p:nvSpPr>
        <p:spPr>
          <a:xfrm>
            <a:off x="16105224" y="8213751"/>
            <a:ext cx="2246044" cy="825826"/>
          </a:xfrm>
          <a:prstGeom prst="rect">
            <a:avLst/>
          </a:prstGeom>
          <a:solidFill>
            <a:srgbClr val="A8E738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2200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日志服务</a:t>
            </a:r>
          </a:p>
        </p:txBody>
      </p:sp>
      <p:sp>
        <p:nvSpPr>
          <p:cNvPr id="483" name="Track平台，链路跟踪"/>
          <p:cNvSpPr/>
          <p:nvPr/>
        </p:nvSpPr>
        <p:spPr>
          <a:xfrm>
            <a:off x="13590454" y="9220225"/>
            <a:ext cx="2246043" cy="825827"/>
          </a:xfrm>
          <a:prstGeom prst="rect">
            <a:avLst/>
          </a:prstGeom>
          <a:solidFill>
            <a:srgbClr val="A8E738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2200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Track平台，链路跟踪</a:t>
            </a:r>
          </a:p>
        </p:txBody>
      </p:sp>
      <p:sp>
        <p:nvSpPr>
          <p:cNvPr id="484" name="Koa2"/>
          <p:cNvSpPr/>
          <p:nvPr/>
        </p:nvSpPr>
        <p:spPr>
          <a:xfrm>
            <a:off x="13590454" y="8268791"/>
            <a:ext cx="2246043" cy="825826"/>
          </a:xfrm>
          <a:prstGeom prst="rect">
            <a:avLst/>
          </a:prstGeom>
          <a:solidFill>
            <a:srgbClr val="A8E738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2200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Koa2</a:t>
            </a:r>
          </a:p>
        </p:txBody>
      </p:sp>
      <p:sp>
        <p:nvSpPr>
          <p:cNvPr id="485" name="哨兵通知"/>
          <p:cNvSpPr/>
          <p:nvPr/>
        </p:nvSpPr>
        <p:spPr>
          <a:xfrm>
            <a:off x="5905295" y="10405542"/>
            <a:ext cx="2246044" cy="825826"/>
          </a:xfrm>
          <a:prstGeom prst="rect">
            <a:avLst/>
          </a:prstGeom>
          <a:solidFill>
            <a:srgbClr val="A8E738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2200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哨兵通知</a:t>
            </a:r>
          </a:p>
        </p:txBody>
      </p:sp>
      <p:sp>
        <p:nvSpPr>
          <p:cNvPr id="486" name="哨兵通知"/>
          <p:cNvSpPr/>
          <p:nvPr/>
        </p:nvSpPr>
        <p:spPr>
          <a:xfrm>
            <a:off x="16105224" y="9220225"/>
            <a:ext cx="2246044" cy="825827"/>
          </a:xfrm>
          <a:prstGeom prst="rect">
            <a:avLst/>
          </a:prstGeom>
          <a:solidFill>
            <a:srgbClr val="A8E738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2200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哨兵通知</a:t>
            </a:r>
          </a:p>
        </p:txBody>
      </p:sp>
      <p:sp>
        <p:nvSpPr>
          <p:cNvPr id="487" name="节点容灾，多活"/>
          <p:cNvSpPr/>
          <p:nvPr/>
        </p:nvSpPr>
        <p:spPr>
          <a:xfrm>
            <a:off x="13590454" y="10264624"/>
            <a:ext cx="2246043" cy="825827"/>
          </a:xfrm>
          <a:prstGeom prst="rect">
            <a:avLst/>
          </a:prstGeom>
          <a:solidFill>
            <a:srgbClr val="A8E738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2200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节点容灾，多活</a:t>
            </a:r>
          </a:p>
        </p:txBody>
      </p:sp>
      <p:sp>
        <p:nvSpPr>
          <p:cNvPr id="488" name="openApi提供"/>
          <p:cNvSpPr/>
          <p:nvPr/>
        </p:nvSpPr>
        <p:spPr>
          <a:xfrm>
            <a:off x="8508625" y="10429206"/>
            <a:ext cx="2246044" cy="825826"/>
          </a:xfrm>
          <a:prstGeom prst="rect">
            <a:avLst/>
          </a:prstGeom>
          <a:solidFill>
            <a:srgbClr val="A8E738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2200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openApi提供</a:t>
            </a:r>
          </a:p>
        </p:txBody>
      </p:sp>
      <p:sp>
        <p:nvSpPr>
          <p:cNvPr id="489" name="矩形"/>
          <p:cNvSpPr/>
          <p:nvPr/>
        </p:nvSpPr>
        <p:spPr>
          <a:xfrm>
            <a:off x="3860800" y="3623204"/>
            <a:ext cx="16994397" cy="1429253"/>
          </a:xfrm>
          <a:prstGeom prst="rect">
            <a:avLst/>
          </a:prstGeom>
          <a:ln w="25400">
            <a:solidFill>
              <a:srgbClr val="000000"/>
            </a:solidFill>
            <a:custDash>
              <a:ds d="600000" sp="600000"/>
            </a:custDash>
            <a:miter lim="400000"/>
          </a:ln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490" name="前端层"/>
          <p:cNvSpPr txBox="1"/>
          <p:nvPr/>
        </p:nvSpPr>
        <p:spPr>
          <a:xfrm>
            <a:off x="2228850" y="3895111"/>
            <a:ext cx="1181100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>
                <a:solidFill>
                  <a:srgbClr val="000000"/>
                </a:solidFill>
              </a:defRPr>
            </a:lvl1pPr>
          </a:lstStyle>
          <a:p>
            <a:pPr/>
            <a:r>
              <a:t>前端层</a:t>
            </a:r>
          </a:p>
        </p:txBody>
      </p:sp>
      <p:sp>
        <p:nvSpPr>
          <p:cNvPr id="491" name="项目A"/>
          <p:cNvSpPr/>
          <p:nvPr/>
        </p:nvSpPr>
        <p:spPr>
          <a:xfrm>
            <a:off x="4569733" y="3863547"/>
            <a:ext cx="2491952" cy="985564"/>
          </a:xfrm>
          <a:prstGeom prst="rect">
            <a:avLst/>
          </a:prstGeom>
          <a:solidFill>
            <a:srgbClr val="F263F9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2200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项目A</a:t>
            </a:r>
          </a:p>
        </p:txBody>
      </p:sp>
      <p:sp>
        <p:nvSpPr>
          <p:cNvPr id="492" name="子应用A"/>
          <p:cNvSpPr/>
          <p:nvPr/>
        </p:nvSpPr>
        <p:spPr>
          <a:xfrm>
            <a:off x="7571282" y="3851226"/>
            <a:ext cx="2371732" cy="1032918"/>
          </a:xfrm>
          <a:prstGeom prst="rect">
            <a:avLst/>
          </a:prstGeom>
          <a:solidFill>
            <a:srgbClr val="F965E9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2200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子应用A</a:t>
            </a:r>
          </a:p>
        </p:txBody>
      </p:sp>
      <p:sp>
        <p:nvSpPr>
          <p:cNvPr id="493" name="自定义环境发布"/>
          <p:cNvSpPr/>
          <p:nvPr/>
        </p:nvSpPr>
        <p:spPr>
          <a:xfrm>
            <a:off x="10452610" y="3851226"/>
            <a:ext cx="2986866" cy="1010207"/>
          </a:xfrm>
          <a:prstGeom prst="rect">
            <a:avLst/>
          </a:prstGeom>
          <a:solidFill>
            <a:srgbClr val="F969E5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2200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自定义环境发布</a:t>
            </a:r>
          </a:p>
        </p:txBody>
      </p:sp>
      <p:sp>
        <p:nvSpPr>
          <p:cNvPr id="494" name="自动发布"/>
          <p:cNvSpPr/>
          <p:nvPr/>
        </p:nvSpPr>
        <p:spPr>
          <a:xfrm>
            <a:off x="13818244" y="3901513"/>
            <a:ext cx="2986866" cy="985565"/>
          </a:xfrm>
          <a:prstGeom prst="rect">
            <a:avLst/>
          </a:prstGeom>
          <a:solidFill>
            <a:srgbClr val="F96BF1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2200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自动发布</a:t>
            </a:r>
          </a:p>
        </p:txBody>
      </p:sp>
      <p:sp>
        <p:nvSpPr>
          <p:cNvPr id="495" name="矩形"/>
          <p:cNvSpPr/>
          <p:nvPr/>
        </p:nvSpPr>
        <p:spPr>
          <a:xfrm>
            <a:off x="3835400" y="1972252"/>
            <a:ext cx="16994397" cy="1429253"/>
          </a:xfrm>
          <a:prstGeom prst="rect">
            <a:avLst/>
          </a:prstGeom>
          <a:ln w="25400">
            <a:solidFill>
              <a:srgbClr val="000000"/>
            </a:solidFill>
            <a:custDash>
              <a:ds d="600000" sp="600000"/>
            </a:custDash>
            <a:miter lim="400000"/>
          </a:ln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496" name="前端层"/>
          <p:cNvSpPr txBox="1"/>
          <p:nvPr/>
        </p:nvSpPr>
        <p:spPr>
          <a:xfrm>
            <a:off x="2203450" y="2244159"/>
            <a:ext cx="1181100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>
                <a:solidFill>
                  <a:srgbClr val="000000"/>
                </a:solidFill>
              </a:defRPr>
            </a:lvl1pPr>
          </a:lstStyle>
          <a:p>
            <a:pPr/>
            <a:r>
              <a:t>前端层</a:t>
            </a:r>
          </a:p>
        </p:txBody>
      </p:sp>
      <p:sp>
        <p:nvSpPr>
          <p:cNvPr id="497" name="PC访问"/>
          <p:cNvSpPr/>
          <p:nvPr/>
        </p:nvSpPr>
        <p:spPr>
          <a:xfrm>
            <a:off x="4853269" y="2194096"/>
            <a:ext cx="6741013" cy="985565"/>
          </a:xfrm>
          <a:prstGeom prst="rect">
            <a:avLst/>
          </a:prstGeom>
          <a:solidFill>
            <a:srgbClr val="B68FF9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2200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PC访问</a:t>
            </a:r>
          </a:p>
        </p:txBody>
      </p:sp>
      <p:sp>
        <p:nvSpPr>
          <p:cNvPr id="498" name="PC访问"/>
          <p:cNvSpPr/>
          <p:nvPr/>
        </p:nvSpPr>
        <p:spPr>
          <a:xfrm>
            <a:off x="12877236" y="2194096"/>
            <a:ext cx="6741014" cy="985565"/>
          </a:xfrm>
          <a:prstGeom prst="rect">
            <a:avLst/>
          </a:prstGeom>
          <a:solidFill>
            <a:srgbClr val="B68FF9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2200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PC访问</a:t>
            </a:r>
          </a:p>
        </p:txBody>
      </p:sp>
      <p:sp>
        <p:nvSpPr>
          <p:cNvPr id="499" name="架构图"/>
          <p:cNvSpPr txBox="1"/>
          <p:nvPr/>
        </p:nvSpPr>
        <p:spPr>
          <a:xfrm>
            <a:off x="290992" y="124005"/>
            <a:ext cx="2209801" cy="1079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spcBef>
                <a:spcPts val="2000"/>
              </a:spcBef>
              <a:defRPr sz="5500">
                <a:solidFill>
                  <a:srgbClr val="080808"/>
                </a:solidFill>
                <a:latin typeface="헤드라인A 일반체"/>
                <a:ea typeface="헤드라인A 일반체"/>
                <a:cs typeface="헤드라인A 일반체"/>
                <a:sym typeface="헤드라인A 일반체"/>
              </a:defRPr>
            </a:lvl1pPr>
          </a:lstStyle>
          <a:p>
            <a:pPr/>
            <a:r>
              <a:t>架构图</a:t>
            </a:r>
          </a:p>
        </p:txBody>
      </p:sp>
      <p:sp>
        <p:nvSpPr>
          <p:cNvPr id="500" name="medusaSDK"/>
          <p:cNvSpPr/>
          <p:nvPr/>
        </p:nvSpPr>
        <p:spPr>
          <a:xfrm>
            <a:off x="17205018" y="5565065"/>
            <a:ext cx="2986865" cy="985565"/>
          </a:xfrm>
          <a:prstGeom prst="rect">
            <a:avLst/>
          </a:prstGeom>
          <a:solidFill>
            <a:schemeClr val="accent4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2200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medusaSDK</a:t>
            </a:r>
          </a:p>
        </p:txBody>
      </p:sp>
      <p:sp>
        <p:nvSpPr>
          <p:cNvPr id="501" name="版本回滚"/>
          <p:cNvSpPr/>
          <p:nvPr/>
        </p:nvSpPr>
        <p:spPr>
          <a:xfrm>
            <a:off x="17281624" y="3875868"/>
            <a:ext cx="2833652" cy="985564"/>
          </a:xfrm>
          <a:prstGeom prst="rect">
            <a:avLst/>
          </a:prstGeom>
          <a:solidFill>
            <a:srgbClr val="F96BF1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2200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版本回滚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两种流程对比"/>
          <p:cNvSpPr txBox="1"/>
          <p:nvPr/>
        </p:nvSpPr>
        <p:spPr>
          <a:xfrm>
            <a:off x="512616" y="349933"/>
            <a:ext cx="4305301" cy="20320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spcBef>
                <a:spcPts val="2000"/>
              </a:spcBef>
              <a:defRPr sz="5500">
                <a:solidFill>
                  <a:srgbClr val="000000"/>
                </a:solidFill>
                <a:latin typeface="헤드라인A 일반체"/>
                <a:ea typeface="헤드라인A 일반체"/>
                <a:cs typeface="헤드라인A 일반체"/>
                <a:sym typeface="헤드라인A 일반체"/>
              </a:defRPr>
            </a:lvl1pPr>
          </a:lstStyle>
          <a:p>
            <a:pPr/>
            <a:r>
              <a:t>两种流程对比</a:t>
            </a:r>
          </a:p>
        </p:txBody>
      </p:sp>
      <p:pic>
        <p:nvPicPr>
          <p:cNvPr id="504" name="180_54.jpg" descr="180_54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616016" y="12030371"/>
            <a:ext cx="3611913" cy="1368432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505" name="表格"/>
          <p:cNvGraphicFramePr/>
          <p:nvPr/>
        </p:nvGraphicFramePr>
        <p:xfrm>
          <a:off x="2413000" y="2315620"/>
          <a:ext cx="18276655" cy="10058401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5022211"/>
                <a:gridCol w="6608172"/>
                <a:gridCol w="6608172"/>
              </a:tblGrid>
              <a:tr h="1676400">
                <a:tc>
                  <a:txBody>
                    <a:bodyPr/>
                    <a:lstStyle/>
                    <a:p>
                      <a:pPr defTabSz="914400">
                        <a:defRPr sz="2800">
                          <a:solidFill>
                            <a:srgbClr val="424242"/>
                          </a:solidFill>
                          <a:latin typeface="Lantinghei SC Demibold"/>
                          <a:ea typeface="Lantinghei SC Demibold"/>
                          <a:cs typeface="Lantinghei SC Demibold"/>
                          <a:sym typeface="Lantinghei SC Demibold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R w="76200">
                      <a:solidFill>
                        <a:srgbClr val="FFFFFF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sz="2800">
                          <a:solidFill>
                            <a:srgbClr val="424242"/>
                          </a:solidFill>
                          <a:latin typeface="Lantinghei SC Demibold"/>
                          <a:ea typeface="Lantinghei SC Demibold"/>
                          <a:cs typeface="Lantinghei SC Demibold"/>
                          <a:sym typeface="Lantinghei SC Demibold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76200">
                      <a:solidFill>
                        <a:srgbClr val="FFFFFF"/>
                      </a:solidFill>
                      <a:miter lim="400000"/>
                    </a:lnL>
                    <a:lnR w="76200">
                      <a:solidFill>
                        <a:srgbClr val="FFFFFF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sz="2800">
                          <a:solidFill>
                            <a:srgbClr val="424242"/>
                          </a:solidFill>
                          <a:latin typeface="Lantinghei SC Demibold"/>
                          <a:ea typeface="Lantinghei SC Demibold"/>
                          <a:cs typeface="Lantinghei SC Demibold"/>
                          <a:sym typeface="Lantinghei SC Demibold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76200">
                      <a:solidFill>
                        <a:srgbClr val="FFFFFF"/>
                      </a:solidFill>
                      <a:miter lim="400000"/>
                    </a:lnL>
                    <a:lnR w="76200">
                      <a:solidFill>
                        <a:srgbClr val="FFFFFF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rgbClr val="F2F2F2"/>
                    </a:solidFill>
                  </a:tcPr>
                </a:tc>
              </a:tr>
              <a:tr h="1676400">
                <a:tc>
                  <a:txBody>
                    <a:bodyPr/>
                    <a:lstStyle/>
                    <a:p>
                      <a:pPr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424242"/>
                          </a:solidFill>
                          <a:latin typeface="Lantinghei SC Extralight"/>
                          <a:ea typeface="Lantinghei SC Extralight"/>
                          <a:cs typeface="Lantinghei SC Extralight"/>
                          <a:sym typeface="Lantinghei SC Extralight"/>
                        </a:rPr>
                        <a:t>上线复杂度</a:t>
                      </a: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R w="76200">
                      <a:solidFill>
                        <a:srgbClr val="FFFFFF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424242"/>
                          </a:solidFill>
                          <a:latin typeface="Lantinghei SC Extralight"/>
                          <a:ea typeface="Lantinghei SC Extralight"/>
                          <a:cs typeface="Lantinghei SC Extralight"/>
                          <a:sym typeface="Lantinghei SC Extralight"/>
                        </a:rPr>
                        <a:t>比较麻烦，当一个新项目启用时，需要申请域名服务器，配置环境等等…</a:t>
                      </a:r>
                    </a:p>
                  </a:txBody>
                  <a:tcPr marL="50800" marR="50800" marT="50800" marB="50800" anchor="ctr" anchorCtr="0" horzOverflow="overflow">
                    <a:lnL w="76200">
                      <a:solidFill>
                        <a:srgbClr val="FFFFFF"/>
                      </a:solidFill>
                      <a:miter lim="400000"/>
                    </a:lnL>
                    <a:lnR w="76200">
                      <a:solidFill>
                        <a:srgbClr val="FFFFFF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424242"/>
                          </a:solidFill>
                          <a:latin typeface="Lantinghei SC Extralight"/>
                          <a:ea typeface="Lantinghei SC Extralight"/>
                          <a:cs typeface="Lantinghei SC Extralight"/>
                          <a:sym typeface="Lantinghei SC Extralight"/>
                        </a:rPr>
                        <a:t>非常简单，只需在平台上新建一个项目即可</a:t>
                      </a:r>
                    </a:p>
                  </a:txBody>
                  <a:tcPr marL="50800" marR="50800" marT="50800" marB="50800" anchor="ctr" anchorCtr="0" horzOverflow="overflow">
                    <a:lnL w="76200">
                      <a:solidFill>
                        <a:srgbClr val="FFFFFF"/>
                      </a:solidFill>
                      <a:miter lim="400000"/>
                    </a:lnL>
                    <a:lnR w="76200">
                      <a:solidFill>
                        <a:srgbClr val="FFFFFF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rgbClr val="F2F2F2"/>
                    </a:solidFill>
                  </a:tcPr>
                </a:tc>
              </a:tr>
              <a:tr h="1676400">
                <a:tc>
                  <a:txBody>
                    <a:bodyPr/>
                    <a:lstStyle/>
                    <a:p>
                      <a:pPr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424242"/>
                          </a:solidFill>
                          <a:latin typeface="Lantinghei SC Extralight"/>
                          <a:ea typeface="Lantinghei SC Extralight"/>
                          <a:cs typeface="Lantinghei SC Extralight"/>
                          <a:sym typeface="Lantinghei SC Extralight"/>
                        </a:rPr>
                        <a:t>性能</a:t>
                      </a: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R w="76200">
                      <a:solidFill>
                        <a:srgbClr val="FFFFFF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424242"/>
                          </a:solidFill>
                          <a:latin typeface="Lantinghei SC Extralight"/>
                          <a:ea typeface="Lantinghei SC Extralight"/>
                          <a:cs typeface="Lantinghei SC Extralight"/>
                          <a:sym typeface="Lantinghei SC Extralight"/>
                        </a:rPr>
                        <a:t>取决于申请的服务器的性能的强弱</a:t>
                      </a:r>
                    </a:p>
                  </a:txBody>
                  <a:tcPr marL="50800" marR="50800" marT="50800" marB="50800" anchor="ctr" anchorCtr="0" horzOverflow="overflow">
                    <a:lnL w="76200">
                      <a:solidFill>
                        <a:srgbClr val="FFFFFF"/>
                      </a:solidFill>
                      <a:miter lim="400000"/>
                    </a:lnL>
                    <a:lnR w="76200">
                      <a:solidFill>
                        <a:srgbClr val="FFFFFF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424242"/>
                          </a:solidFill>
                          <a:latin typeface="Lantinghei SC Extralight"/>
                          <a:ea typeface="Lantinghei SC Extralight"/>
                          <a:cs typeface="Lantinghei SC Extralight"/>
                          <a:sym typeface="Lantinghei SC Extralight"/>
                        </a:rPr>
                        <a:t>多台访问机器，流量实现负载均衡</a:t>
                      </a:r>
                    </a:p>
                  </a:txBody>
                  <a:tcPr marL="50800" marR="50800" marT="50800" marB="50800" anchor="ctr" anchorCtr="0" horzOverflow="overflow">
                    <a:lnL w="76200">
                      <a:solidFill>
                        <a:srgbClr val="FFFFFF"/>
                      </a:solidFill>
                      <a:miter lim="400000"/>
                    </a:lnL>
                    <a:lnR w="76200">
                      <a:solidFill>
                        <a:srgbClr val="FFFFFF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rgbClr val="F2F2F2"/>
                    </a:solidFill>
                  </a:tcPr>
                </a:tc>
              </a:tr>
              <a:tr h="1676400">
                <a:tc>
                  <a:txBody>
                    <a:bodyPr/>
                    <a:lstStyle/>
                    <a:p>
                      <a:pPr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424242"/>
                          </a:solidFill>
                          <a:latin typeface="Lantinghei SC Extralight"/>
                          <a:ea typeface="Lantinghei SC Extralight"/>
                          <a:cs typeface="Lantinghei SC Extralight"/>
                          <a:sym typeface="Lantinghei SC Extralight"/>
                        </a:rPr>
                        <a:t>功能通用性，可扩展行</a:t>
                      </a: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R w="76200">
                      <a:solidFill>
                        <a:srgbClr val="FFFFFF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424242"/>
                          </a:solidFill>
                          <a:latin typeface="Lantinghei SC Extralight"/>
                          <a:ea typeface="Lantinghei SC Extralight"/>
                          <a:cs typeface="Lantinghei SC Extralight"/>
                          <a:sym typeface="Lantinghei SC Extralight"/>
                        </a:rPr>
                        <a:t>通用性差，无法做到代码复用，系统可扩展性差</a:t>
                      </a:r>
                    </a:p>
                  </a:txBody>
                  <a:tcPr marL="50800" marR="50800" marT="50800" marB="50800" anchor="ctr" anchorCtr="0" horzOverflow="overflow">
                    <a:lnL w="76200">
                      <a:solidFill>
                        <a:srgbClr val="FFFFFF"/>
                      </a:solidFill>
                      <a:miter lim="400000"/>
                    </a:lnL>
                    <a:lnR w="76200">
                      <a:solidFill>
                        <a:srgbClr val="FFFFFF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424242"/>
                          </a:solidFill>
                          <a:latin typeface="Lantinghei SC Extralight"/>
                          <a:ea typeface="Lantinghei SC Extralight"/>
                          <a:cs typeface="Lantinghei SC Extralight"/>
                          <a:sym typeface="Lantinghei SC Extralight"/>
                        </a:rPr>
                        <a:t>在访问期间可以做到js代码注入，常用功能即可通过开关控制从而动态注入，如：水印，登陆，console调试，通用反馈等</a:t>
                      </a:r>
                    </a:p>
                  </a:txBody>
                  <a:tcPr marL="50800" marR="50800" marT="50800" marB="50800" anchor="ctr" anchorCtr="0" horzOverflow="overflow">
                    <a:lnL w="76200">
                      <a:solidFill>
                        <a:srgbClr val="FFFFFF"/>
                      </a:solidFill>
                      <a:miter lim="400000"/>
                    </a:lnL>
                    <a:lnR w="76200">
                      <a:solidFill>
                        <a:srgbClr val="FFFFFF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rgbClr val="F2F2F2"/>
                    </a:solidFill>
                  </a:tcPr>
                </a:tc>
              </a:tr>
              <a:tr h="1676400">
                <a:tc>
                  <a:txBody>
                    <a:bodyPr/>
                    <a:lstStyle/>
                    <a:p>
                      <a:pPr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424242"/>
                          </a:solidFill>
                          <a:latin typeface="Lantinghei SC Extralight"/>
                          <a:ea typeface="Lantinghei SC Extralight"/>
                          <a:cs typeface="Lantinghei SC Extralight"/>
                          <a:sym typeface="Lantinghei SC Extralight"/>
                        </a:rPr>
                        <a:t>版本回滚速度</a:t>
                      </a: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R w="76200">
                      <a:solidFill>
                        <a:srgbClr val="FFFFFF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424242"/>
                          </a:solidFill>
                          <a:latin typeface="Lantinghei SC Extralight"/>
                          <a:ea typeface="Lantinghei SC Extralight"/>
                          <a:cs typeface="Lantinghei SC Extralight"/>
                          <a:sym typeface="Lantinghei SC Extralight"/>
                        </a:rPr>
                        <a:t>需要重新打包发版</a:t>
                      </a:r>
                    </a:p>
                  </a:txBody>
                  <a:tcPr marL="50800" marR="50800" marT="50800" marB="50800" anchor="ctr" anchorCtr="0" horzOverflow="overflow">
                    <a:lnL w="76200">
                      <a:solidFill>
                        <a:srgbClr val="FFFFFF"/>
                      </a:solidFill>
                      <a:miter lim="400000"/>
                    </a:lnL>
                    <a:lnR w="76200">
                      <a:solidFill>
                        <a:srgbClr val="FFFFFF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424242"/>
                          </a:solidFill>
                          <a:latin typeface="Lantinghei SC Extralight"/>
                          <a:ea typeface="Lantinghei SC Extralight"/>
                          <a:cs typeface="Lantinghei SC Extralight"/>
                          <a:sym typeface="Lantinghei SC Extralight"/>
                        </a:rPr>
                        <a:t>只需要找到上一个版本点击发布，更新redis和数据库即可</a:t>
                      </a:r>
                    </a:p>
                  </a:txBody>
                  <a:tcPr marL="50800" marR="50800" marT="50800" marB="50800" anchor="ctr" anchorCtr="0" horzOverflow="overflow">
                    <a:lnL w="76200">
                      <a:solidFill>
                        <a:srgbClr val="FFFFFF"/>
                      </a:solidFill>
                      <a:miter lim="400000"/>
                    </a:lnL>
                    <a:lnR w="76200">
                      <a:solidFill>
                        <a:srgbClr val="FFFFFF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rgbClr val="F2F2F2"/>
                    </a:solidFill>
                  </a:tcPr>
                </a:tc>
              </a:tr>
              <a:tr h="1676400">
                <a:tc>
                  <a:txBody>
                    <a:bodyPr/>
                    <a:lstStyle/>
                    <a:p>
                      <a:pPr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424242"/>
                          </a:solidFill>
                          <a:latin typeface="Lantinghei SC Extralight"/>
                          <a:ea typeface="Lantinghei SC Extralight"/>
                          <a:cs typeface="Lantinghei SC Extralight"/>
                          <a:sym typeface="Lantinghei SC Extralight"/>
                        </a:rPr>
                        <a:t>安全性</a:t>
                      </a: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R w="76200">
                      <a:solidFill>
                        <a:srgbClr val="FFFFFF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424242"/>
                          </a:solidFill>
                          <a:latin typeface="Lantinghei SC Extralight"/>
                          <a:ea typeface="Lantinghei SC Extralight"/>
                          <a:cs typeface="Lantinghei SC Extralight"/>
                          <a:sym typeface="Lantinghei SC Extralight"/>
                        </a:rPr>
                        <a:t>如果一个服务挂了，不会导致其他项目挂掉</a:t>
                      </a:r>
                    </a:p>
                  </a:txBody>
                  <a:tcPr marL="50800" marR="50800" marT="50800" marB="50800" anchor="ctr" anchorCtr="0" horzOverflow="overflow">
                    <a:lnL w="76200">
                      <a:solidFill>
                        <a:srgbClr val="FFFFFF"/>
                      </a:solidFill>
                      <a:miter lim="400000"/>
                    </a:lnL>
                    <a:lnR w="76200">
                      <a:solidFill>
                        <a:srgbClr val="FFFFFF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424242"/>
                          </a:solidFill>
                          <a:latin typeface="Lantinghei SC Extralight"/>
                          <a:ea typeface="Lantinghei SC Extralight"/>
                          <a:cs typeface="Lantinghei SC Extralight"/>
                          <a:sym typeface="Lantinghei SC Extralight"/>
                        </a:rPr>
                        <a:t>中心服务器，所以对代码质量和安全性比较高</a:t>
                      </a:r>
                    </a:p>
                  </a:txBody>
                  <a:tcPr marL="50800" marR="50800" marT="50800" marB="50800" anchor="ctr" anchorCtr="0" horzOverflow="overflow">
                    <a:lnL w="76200">
                      <a:solidFill>
                        <a:srgbClr val="FFFFFF"/>
                      </a:solidFill>
                      <a:miter lim="400000"/>
                    </a:lnL>
                    <a:lnR w="76200">
                      <a:solidFill>
                        <a:srgbClr val="FFFFFF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  <p:sp>
        <p:nvSpPr>
          <p:cNvPr id="506" name="静态资源托管"/>
          <p:cNvSpPr/>
          <p:nvPr/>
        </p:nvSpPr>
        <p:spPr>
          <a:xfrm>
            <a:off x="14843833" y="2889165"/>
            <a:ext cx="5091246" cy="609601"/>
          </a:xfrm>
          <a:prstGeom prst="roundRect">
            <a:avLst>
              <a:gd name="adj" fmla="val 50000"/>
            </a:avLst>
          </a:prstGeom>
          <a:solidFill>
            <a:srgbClr val="0B7EF9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defTabSz="12700">
              <a:spcBef>
                <a:spcPts val="0"/>
              </a:spcBef>
              <a:defRPr sz="3000"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pPr/>
            <a:r>
              <a:t>静态资源托管</a:t>
            </a:r>
          </a:p>
        </p:txBody>
      </p:sp>
      <p:sp>
        <p:nvSpPr>
          <p:cNvPr id="507" name="传统部署"/>
          <p:cNvSpPr/>
          <p:nvPr/>
        </p:nvSpPr>
        <p:spPr>
          <a:xfrm>
            <a:off x="9461444" y="2889165"/>
            <a:ext cx="2561848" cy="609601"/>
          </a:xfrm>
          <a:prstGeom prst="roundRect">
            <a:avLst>
              <a:gd name="adj" fmla="val 50000"/>
            </a:avLst>
          </a:prstGeom>
          <a:solidFill>
            <a:srgbClr val="0B7EF9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defTabSz="12700">
              <a:spcBef>
                <a:spcPts val="0"/>
              </a:spcBef>
              <a:defRPr sz="3000"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pPr/>
            <a:r>
              <a:t>传统部署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开发规范"/>
          <p:cNvSpPr txBox="1"/>
          <p:nvPr>
            <p:ph type="title" idx="4294967295"/>
          </p:nvPr>
        </p:nvSpPr>
        <p:spPr>
          <a:xfrm>
            <a:off x="8946684" y="6457505"/>
            <a:ext cx="6490631" cy="2680590"/>
          </a:xfrm>
          <a:prstGeom prst="rect">
            <a:avLst/>
          </a:prstGeom>
          <a:solidFill>
            <a:srgbClr val="FFFFFF"/>
          </a:solidFill>
        </p:spPr>
        <p:txBody>
          <a:bodyPr anchor="ctr"/>
          <a:lstStyle>
            <a:lvl1pPr defTabSz="457200">
              <a:lnSpc>
                <a:spcPct val="100000"/>
              </a:lnSpc>
              <a:defRPr spc="0" sz="60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开发规范</a:t>
            </a:r>
          </a:p>
        </p:txBody>
      </p:sp>
      <p:pic>
        <p:nvPicPr>
          <p:cNvPr id="510" name="180_54.jpg" descr="180_54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616016" y="12147377"/>
            <a:ext cx="3611913" cy="136843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13" name="成组"/>
          <p:cNvGrpSpPr/>
          <p:nvPr/>
        </p:nvGrpSpPr>
        <p:grpSpPr>
          <a:xfrm>
            <a:off x="10329237" y="3609016"/>
            <a:ext cx="3725526" cy="2934633"/>
            <a:chOff x="0" y="0"/>
            <a:chExt cx="3725524" cy="2934631"/>
          </a:xfrm>
        </p:grpSpPr>
        <p:pic>
          <p:nvPicPr>
            <p:cNvPr id="511" name="成组" descr="成组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0" r="0" b="0"/>
            <a:stretch>
              <a:fillRect/>
            </a:stretch>
          </p:blipFill>
          <p:spPr>
            <a:xfrm>
              <a:off x="0" y="0"/>
              <a:ext cx="3725525" cy="2934632"/>
            </a:xfrm>
            <a:prstGeom prst="rect">
              <a:avLst/>
            </a:prstGeom>
            <a:ln w="25400" cap="flat">
              <a:noFill/>
              <a:miter lim="400000"/>
            </a:ln>
            <a:effectLst>
              <a:outerShdw sx="100000" sy="100000" kx="0" ky="0" algn="b" rotWithShape="0" blurRad="254000" dist="127000" dir="5400000">
                <a:srgbClr val="000000">
                  <a:alpha val="70000"/>
                </a:srgbClr>
              </a:outerShdw>
            </a:effectLst>
          </p:spPr>
        </p:pic>
        <p:sp>
          <p:nvSpPr>
            <p:cNvPr id="512" name="02"/>
            <p:cNvSpPr txBox="1"/>
            <p:nvPr/>
          </p:nvSpPr>
          <p:spPr>
            <a:xfrm>
              <a:off x="563926" y="173211"/>
              <a:ext cx="2937445" cy="258820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spcBef>
                  <a:spcPts val="0"/>
                </a:spcBef>
                <a:defRPr sz="8000"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/>
              <a:r>
                <a:t>02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开发规范"/>
          <p:cNvSpPr txBox="1"/>
          <p:nvPr/>
        </p:nvSpPr>
        <p:spPr>
          <a:xfrm>
            <a:off x="1057990" y="935688"/>
            <a:ext cx="2247901" cy="850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825500">
              <a:spcBef>
                <a:spcPts val="0"/>
              </a:spcBef>
              <a:defRPr sz="4200">
                <a:solidFill>
                  <a:srgbClr val="C3C3C3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开发规范</a:t>
            </a:r>
          </a:p>
        </p:txBody>
      </p:sp>
      <p:sp>
        <p:nvSpPr>
          <p:cNvPr id="516" name="矩形"/>
          <p:cNvSpPr/>
          <p:nvPr/>
        </p:nvSpPr>
        <p:spPr>
          <a:xfrm>
            <a:off x="759919" y="1106544"/>
            <a:ext cx="76701" cy="509190"/>
          </a:xfrm>
          <a:prstGeom prst="rect">
            <a:avLst/>
          </a:prstGeom>
          <a:solidFill>
            <a:srgbClr val="C3C3C3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825500">
              <a:spcBef>
                <a:spcPts val="0"/>
              </a:spcBef>
              <a:defRPr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517" name="矩形"/>
          <p:cNvSpPr/>
          <p:nvPr/>
        </p:nvSpPr>
        <p:spPr>
          <a:xfrm>
            <a:off x="759919" y="1106544"/>
            <a:ext cx="76701" cy="509190"/>
          </a:xfrm>
          <a:prstGeom prst="rect">
            <a:avLst/>
          </a:prstGeom>
          <a:solidFill>
            <a:srgbClr val="C3C3C3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825500">
              <a:spcBef>
                <a:spcPts val="0"/>
              </a:spcBef>
              <a:defRPr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pic>
        <p:nvPicPr>
          <p:cNvPr id="518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889239" y="4550602"/>
            <a:ext cx="7487885" cy="75352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24" name="成组"/>
          <p:cNvGrpSpPr/>
          <p:nvPr/>
        </p:nvGrpSpPr>
        <p:grpSpPr>
          <a:xfrm>
            <a:off x="921428" y="7107914"/>
            <a:ext cx="12546712" cy="1727217"/>
            <a:chOff x="0" y="0"/>
            <a:chExt cx="12546711" cy="1727215"/>
          </a:xfrm>
        </p:grpSpPr>
        <p:sp>
          <p:nvSpPr>
            <p:cNvPr id="519" name="xps服务上传规则"/>
            <p:cNvSpPr/>
            <p:nvPr/>
          </p:nvSpPr>
          <p:spPr>
            <a:xfrm>
              <a:off x="1285411" y="373558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defTabSz="825500">
                <a:spcBef>
                  <a:spcPts val="0"/>
                </a:spcBef>
                <a:defRPr b="1" sz="360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/>
              <a:r>
                <a:t>xps服务上传规则</a:t>
              </a:r>
            </a:p>
          </p:txBody>
        </p:sp>
        <p:grpSp>
          <p:nvGrpSpPr>
            <p:cNvPr id="522" name="成组"/>
            <p:cNvGrpSpPr/>
            <p:nvPr/>
          </p:nvGrpSpPr>
          <p:grpSpPr>
            <a:xfrm>
              <a:off x="0" y="0"/>
              <a:ext cx="736600" cy="747117"/>
              <a:chOff x="0" y="0"/>
              <a:chExt cx="736600" cy="747116"/>
            </a:xfrm>
          </p:grpSpPr>
          <p:pic>
            <p:nvPicPr>
              <p:cNvPr id="520" name="图像" descr="图像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0" y="10516"/>
                <a:ext cx="736600" cy="73660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521" name="2"/>
              <p:cNvSpPr txBox="1"/>
              <p:nvPr/>
            </p:nvSpPr>
            <p:spPr>
              <a:xfrm>
                <a:off x="185745" y="0"/>
                <a:ext cx="365110" cy="66097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 algn="ctr" defTabSz="825500">
                  <a:spcBef>
                    <a:spcPts val="0"/>
                  </a:spcBef>
                  <a:defRPr sz="4000"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lvl1pPr>
              </a:lstStyle>
              <a:p>
                <a:pPr/>
                <a:r>
                  <a:t>2</a:t>
                </a:r>
              </a:p>
            </p:txBody>
          </p:sp>
        </p:grpSp>
        <p:sp>
          <p:nvSpPr>
            <p:cNvPr id="523" name="xps服务会根据raven传递的分支数据，将对应的文件上传到对应的桶内。开发、测试、预生产和生产各有不同的桶，返回的路径是对应不同的桶名，加项目名，和分支版本名称，和文件目录名称"/>
            <p:cNvSpPr/>
            <p:nvPr/>
          </p:nvSpPr>
          <p:spPr>
            <a:xfrm>
              <a:off x="1223819" y="1727215"/>
              <a:ext cx="11322893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defTabSz="825500">
                <a:lnSpc>
                  <a:spcPct val="120000"/>
                </a:lnSpc>
                <a:spcBef>
                  <a:spcPts val="0"/>
                </a:spcBef>
                <a:defRPr sz="300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/>
              <a:r>
                <a:t>xps服务会根据raven传递的分支数据，将对应的文件上传到对应的桶内。开发、测试、预生产和生产各有不同的桶，返回的路径是对应不同的桶名，加项目名，和分支版本名称，和文件目录名称</a:t>
              </a:r>
            </a:p>
          </p:txBody>
        </p:sp>
      </p:grpSp>
      <p:grpSp>
        <p:nvGrpSpPr>
          <p:cNvPr id="530" name="成组"/>
          <p:cNvGrpSpPr/>
          <p:nvPr/>
        </p:nvGrpSpPr>
        <p:grpSpPr>
          <a:xfrm>
            <a:off x="868233" y="9541180"/>
            <a:ext cx="13071307" cy="3339067"/>
            <a:chOff x="0" y="0"/>
            <a:chExt cx="13071306" cy="3339066"/>
          </a:xfrm>
        </p:grpSpPr>
        <p:sp>
          <p:nvSpPr>
            <p:cNvPr id="525" name="三个系统对应规则"/>
            <p:cNvSpPr txBox="1"/>
            <p:nvPr/>
          </p:nvSpPr>
          <p:spPr>
            <a:xfrm>
              <a:off x="1259690" y="395751"/>
              <a:ext cx="4042643" cy="7894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825500">
                <a:spcBef>
                  <a:spcPts val="0"/>
                </a:spcBef>
                <a:defRPr b="1" sz="360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/>
              <a:r>
                <a:t>三个系统对应规则</a:t>
              </a:r>
            </a:p>
          </p:txBody>
        </p:sp>
        <p:grpSp>
          <p:nvGrpSpPr>
            <p:cNvPr id="528" name="成组"/>
            <p:cNvGrpSpPr/>
            <p:nvPr/>
          </p:nvGrpSpPr>
          <p:grpSpPr>
            <a:xfrm>
              <a:off x="0" y="0"/>
              <a:ext cx="789473" cy="2274701"/>
              <a:chOff x="0" y="0"/>
              <a:chExt cx="789472" cy="2274700"/>
            </a:xfrm>
          </p:grpSpPr>
          <p:pic>
            <p:nvPicPr>
              <p:cNvPr id="526" name="图像" descr="图像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0" y="426787"/>
                <a:ext cx="789473" cy="78947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527" name="3"/>
              <p:cNvSpPr txBox="1"/>
              <p:nvPr/>
            </p:nvSpPr>
            <p:spPr>
              <a:xfrm>
                <a:off x="199078" y="0"/>
                <a:ext cx="391316" cy="2274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 algn="ctr" defTabSz="825500">
                  <a:spcBef>
                    <a:spcPts val="0"/>
                  </a:spcBef>
                  <a:defRPr sz="4000"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lvl1pPr>
              </a:lstStyle>
              <a:p>
                <a:pPr/>
                <a:r>
                  <a:t>3</a:t>
                </a:r>
              </a:p>
            </p:txBody>
          </p:sp>
        </p:grpSp>
        <p:sp>
          <p:nvSpPr>
            <p:cNvPr id="529" name="要识别一个项目在不同系统中的统一，medusa和raven通过gitlab id绑定，通过raven回调medusa接口自动更新code， raven服务和xps服务通过gitlab name绑定"/>
            <p:cNvSpPr txBox="1"/>
            <p:nvPr/>
          </p:nvSpPr>
          <p:spPr>
            <a:xfrm>
              <a:off x="1243605" y="1263571"/>
              <a:ext cx="11827702" cy="20754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825500">
                <a:lnSpc>
                  <a:spcPct val="120000"/>
                </a:lnSpc>
                <a:spcBef>
                  <a:spcPts val="0"/>
                </a:spcBef>
                <a:defRPr sz="300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/>
              <a:r>
                <a:t>要识别一个项目在不同系统中的统一，medusa和raven通过gitlab id绑定，通过raven回调medusa接口自动更新code， raven服务和xps服务通过gitlab name绑定</a:t>
              </a:r>
            </a:p>
          </p:txBody>
        </p:sp>
      </p:grpSp>
      <p:grpSp>
        <p:nvGrpSpPr>
          <p:cNvPr id="536" name="成组"/>
          <p:cNvGrpSpPr/>
          <p:nvPr/>
        </p:nvGrpSpPr>
        <p:grpSpPr>
          <a:xfrm>
            <a:off x="887283" y="4665010"/>
            <a:ext cx="16646619" cy="1643560"/>
            <a:chOff x="0" y="0"/>
            <a:chExt cx="16646618" cy="1643558"/>
          </a:xfrm>
        </p:grpSpPr>
        <p:sp>
          <p:nvSpPr>
            <p:cNvPr id="531" name="gitlab的分支命名规则"/>
            <p:cNvSpPr/>
            <p:nvPr/>
          </p:nvSpPr>
          <p:spPr>
            <a:xfrm>
              <a:off x="1285411" y="373558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defTabSz="825500">
                <a:spcBef>
                  <a:spcPts val="0"/>
                </a:spcBef>
                <a:defRPr b="1" sz="360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/>
              <a:r>
                <a:t>gitlab的分支命名规则</a:t>
              </a:r>
            </a:p>
          </p:txBody>
        </p:sp>
        <p:grpSp>
          <p:nvGrpSpPr>
            <p:cNvPr id="534" name="成组"/>
            <p:cNvGrpSpPr/>
            <p:nvPr/>
          </p:nvGrpSpPr>
          <p:grpSpPr>
            <a:xfrm>
              <a:off x="0" y="0"/>
              <a:ext cx="736600" cy="747117"/>
              <a:chOff x="0" y="0"/>
              <a:chExt cx="736600" cy="747116"/>
            </a:xfrm>
          </p:grpSpPr>
          <p:pic>
            <p:nvPicPr>
              <p:cNvPr id="532" name="图像" descr="图像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0" y="10516"/>
                <a:ext cx="736600" cy="73660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533" name="1"/>
              <p:cNvSpPr txBox="1"/>
              <p:nvPr/>
            </p:nvSpPr>
            <p:spPr>
              <a:xfrm>
                <a:off x="185745" y="0"/>
                <a:ext cx="365110" cy="66097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 algn="ctr" defTabSz="825500">
                  <a:spcBef>
                    <a:spcPts val="0"/>
                  </a:spcBef>
                  <a:defRPr sz="4000"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lvl1pPr>
              </a:lstStyle>
              <a:p>
                <a:pPr/>
                <a:r>
                  <a:t>1</a:t>
                </a:r>
              </a:p>
            </p:txBody>
          </p:sp>
        </p:grpSp>
        <p:sp>
          <p:nvSpPr>
            <p:cNvPr id="535" name="约定daily/x.x.x分支为开发环境，qa-x.x.x分支为测试环境，grey-x.x.x分支为灰度环境，publish/x.x.x tag名为生产环境，通过这些分支名提交会触发raven的上传cdn的接口"/>
            <p:cNvSpPr/>
            <p:nvPr/>
          </p:nvSpPr>
          <p:spPr>
            <a:xfrm>
              <a:off x="1230139" y="1530930"/>
              <a:ext cx="15416480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defTabSz="457200">
                <a:lnSpc>
                  <a:spcPct val="120000"/>
                </a:lnSpc>
                <a:spcBef>
                  <a:spcPts val="0"/>
                </a:spcBef>
                <a:defRPr sz="30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约定daily/x.x.x分支为开发环境，qa-x.x.x分支为测试环境，grey-x.x.x分支为灰度环境，publish/x.x.x tag名为生产环境，通过这些分支名提交会触发raven的上传cdn的接口</a:t>
              </a:r>
            </a:p>
          </p:txBody>
        </p:sp>
      </p:grpSp>
      <p:sp>
        <p:nvSpPr>
          <p:cNvPr id="537" name="Medusa 集成了多功能平台，依赖的其他的一些后台服务，比如操作gitlab的raven服务，上传资源到cdn的xps服务，还有数据统计分析的棱镜服务，还有a/b测试的picasso服务，以及每个服务之间相互都可能有所依赖，所以，从创建项目开始就会有相应的开发规范和约定"/>
          <p:cNvSpPr txBox="1"/>
          <p:nvPr/>
        </p:nvSpPr>
        <p:spPr>
          <a:xfrm>
            <a:off x="776733" y="2259730"/>
            <a:ext cx="18352880" cy="19321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457200">
              <a:lnSpc>
                <a:spcPct val="120000"/>
              </a:lnSpc>
              <a:spcBef>
                <a:spcPts val="0"/>
              </a:spcBef>
              <a:defRPr sz="2800">
                <a:solidFill>
                  <a:srgbClr val="5E5E5E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3800"/>
              <a:t>Medusa </a:t>
            </a:r>
            <a:r>
              <a:t>集成了多功能平台，依赖的其他的一些后台服务，比如操作gitlab的raven服务，上传资源到cdn的xps服务，还有数据统计分析的棱镜服务，还有a/b测试的picasso服务，以及每个服务之间相互都可能有所依赖，所以，从创建项目开始就会有相应的开发规范和约定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lite-cli"/>
          <p:cNvSpPr txBox="1"/>
          <p:nvPr/>
        </p:nvSpPr>
        <p:spPr>
          <a:xfrm>
            <a:off x="1746250" y="419074"/>
            <a:ext cx="1662051" cy="17526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spcBef>
                <a:spcPts val="2000"/>
              </a:spcBef>
              <a:defRPr sz="5500">
                <a:solidFill>
                  <a:srgbClr val="000000"/>
                </a:solidFill>
                <a:latin typeface="헤드라인A 일반체"/>
                <a:ea typeface="헤드라인A 일반체"/>
                <a:cs typeface="헤드라인A 일반체"/>
                <a:sym typeface="헤드라인A 일반체"/>
              </a:defRPr>
            </a:lvl1pPr>
          </a:lstStyle>
          <a:p>
            <a:pPr/>
            <a:r>
              <a:t>lite-cli</a:t>
            </a:r>
          </a:p>
        </p:txBody>
      </p:sp>
      <p:pic>
        <p:nvPicPr>
          <p:cNvPr id="540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8600" y="13169"/>
            <a:ext cx="1463451" cy="1463452"/>
          </a:xfrm>
          <a:prstGeom prst="rect">
            <a:avLst/>
          </a:prstGeom>
          <a:ln w="12700">
            <a:miter lim="400000"/>
          </a:ln>
        </p:spPr>
      </p:pic>
      <p:pic>
        <p:nvPicPr>
          <p:cNvPr id="541" name="180_54.jpg" descr="180_54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616017" y="12113539"/>
            <a:ext cx="3611914" cy="1368432"/>
          </a:xfrm>
          <a:prstGeom prst="rect">
            <a:avLst/>
          </a:prstGeom>
          <a:ln w="12700">
            <a:miter lim="400000"/>
          </a:ln>
        </p:spPr>
      </p:pic>
      <p:sp>
        <p:nvSpPr>
          <p:cNvPr id="542" name="文本"/>
          <p:cNvSpPr txBox="1"/>
          <p:nvPr/>
        </p:nvSpPr>
        <p:spPr>
          <a:xfrm>
            <a:off x="11525250" y="6380287"/>
            <a:ext cx="1333500" cy="9525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/>
          </a:p>
        </p:txBody>
      </p:sp>
      <p:sp>
        <p:nvSpPr>
          <p:cNvPr id="543" name="文本"/>
          <p:cNvSpPr txBox="1"/>
          <p:nvPr/>
        </p:nvSpPr>
        <p:spPr>
          <a:xfrm>
            <a:off x="11652250" y="6507287"/>
            <a:ext cx="1333500" cy="9525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/>
          </a:p>
        </p:txBody>
      </p:sp>
      <p:pic>
        <p:nvPicPr>
          <p:cNvPr id="544" name="图像" descr="图像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539412" y="2656455"/>
            <a:ext cx="11804772" cy="7653702"/>
          </a:xfrm>
          <a:prstGeom prst="rect">
            <a:avLst/>
          </a:prstGeom>
          <a:ln w="12700">
            <a:miter lim="400000"/>
          </a:ln>
        </p:spPr>
      </p:pic>
      <p:pic>
        <p:nvPicPr>
          <p:cNvPr id="545" name="图像" descr="图像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29167" y="1930315"/>
            <a:ext cx="11956114" cy="94754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图像" descr="图像"/>
          <p:cNvPicPr>
            <a:picLocks noChangeAspect="1"/>
          </p:cNvPicPr>
          <p:nvPr/>
        </p:nvPicPr>
        <p:blipFill>
          <a:blip r:embed="rId2">
            <a:extLst/>
          </a:blip>
          <a:srcRect l="3518" t="0" r="0" b="0"/>
          <a:stretch>
            <a:fillRect/>
          </a:stretch>
        </p:blipFill>
        <p:spPr>
          <a:xfrm>
            <a:off x="-4703806" y="-7721600"/>
            <a:ext cx="13233401" cy="13716000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  <p:grpSp>
        <p:nvGrpSpPr>
          <p:cNvPr id="202" name="成组"/>
          <p:cNvGrpSpPr/>
          <p:nvPr/>
        </p:nvGrpSpPr>
        <p:grpSpPr>
          <a:xfrm>
            <a:off x="12490157" y="4070964"/>
            <a:ext cx="4966791" cy="6977422"/>
            <a:chOff x="0" y="0"/>
            <a:chExt cx="4966789" cy="6977421"/>
          </a:xfrm>
        </p:grpSpPr>
        <p:grpSp>
          <p:nvGrpSpPr>
            <p:cNvPr id="186" name="成组"/>
            <p:cNvGrpSpPr/>
            <p:nvPr/>
          </p:nvGrpSpPr>
          <p:grpSpPr>
            <a:xfrm>
              <a:off x="0" y="0"/>
              <a:ext cx="4966790" cy="1746250"/>
              <a:chOff x="0" y="0"/>
              <a:chExt cx="4966789" cy="1746250"/>
            </a:xfrm>
          </p:grpSpPr>
          <p:grpSp>
            <p:nvGrpSpPr>
              <p:cNvPr id="184" name="成组"/>
              <p:cNvGrpSpPr/>
              <p:nvPr/>
            </p:nvGrpSpPr>
            <p:grpSpPr>
              <a:xfrm>
                <a:off x="0" y="0"/>
                <a:ext cx="1733758" cy="1746250"/>
                <a:chOff x="0" y="0"/>
                <a:chExt cx="1733757" cy="1746250"/>
              </a:xfrm>
            </p:grpSpPr>
            <p:pic>
              <p:nvPicPr>
                <p:cNvPr id="182" name="图像" descr="图像"/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rcRect l="0" t="0" r="0" b="0"/>
                <a:stretch>
                  <a:fillRect/>
                </a:stretch>
              </p:blipFill>
              <p:spPr>
                <a:xfrm>
                  <a:off x="0" y="0"/>
                  <a:ext cx="1168400" cy="952500"/>
                </a:xfrm>
                <a:prstGeom prst="rect">
                  <a:avLst/>
                </a:prstGeom>
                <a:ln w="25400" cap="flat">
                  <a:noFill/>
                  <a:miter lim="400000"/>
                </a:ln>
                <a:effectLst>
                  <a:outerShdw sx="100000" sy="100000" kx="0" ky="0" algn="b" rotWithShape="0" blurRad="254000" dist="127000" dir="5400000">
                    <a:srgbClr val="000000">
                      <a:alpha val="70000"/>
                    </a:srgbClr>
                  </a:outerShdw>
                </a:effectLst>
              </p:spPr>
            </p:pic>
            <p:sp>
              <p:nvSpPr>
                <p:cNvPr id="183" name="01"/>
                <p:cNvSpPr/>
                <p:nvPr/>
              </p:nvSpPr>
              <p:spPr>
                <a:xfrm>
                  <a:off x="463757" y="476250"/>
                  <a:ext cx="1270001" cy="1270000"/>
                </a:xfrm>
                <a:prstGeom prst="line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none" lIns="50800" tIns="50800" rIns="50800" bIns="50800" numCol="1" anchor="ctr">
                  <a:spAutoFit/>
                </a:bodyPr>
                <a:lstStyle>
                  <a:lvl1pPr algn="ctr" defTabSz="825500">
                    <a:spcBef>
                      <a:spcPts val="0"/>
                    </a:spcBef>
                    <a:defRPr sz="4200"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lvl1pPr>
                </a:lstStyle>
                <a:p>
                  <a:pPr/>
                  <a:r>
                    <a:t>01</a:t>
                  </a:r>
                </a:p>
              </p:txBody>
            </p:sp>
          </p:grpSp>
          <p:sp>
            <p:nvSpPr>
              <p:cNvPr id="185" name="产品结构设计"/>
              <p:cNvSpPr/>
              <p:nvPr/>
            </p:nvSpPr>
            <p:spPr>
              <a:xfrm>
                <a:off x="3696789" y="476250"/>
                <a:ext cx="1270001" cy="1270000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 algn="ctr" defTabSz="825500">
                  <a:spcBef>
                    <a:spcPts val="0"/>
                  </a:spcBef>
                  <a:defRPr sz="4400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defRPr>
                </a:lvl1pPr>
              </a:lstStyle>
              <a:p>
                <a:pPr/>
                <a:r>
                  <a:t>产品结构设计</a:t>
                </a:r>
              </a:p>
            </p:txBody>
          </p:sp>
        </p:grpSp>
        <p:grpSp>
          <p:nvGrpSpPr>
            <p:cNvPr id="191" name="成组"/>
            <p:cNvGrpSpPr/>
            <p:nvPr/>
          </p:nvGrpSpPr>
          <p:grpSpPr>
            <a:xfrm>
              <a:off x="0" y="1743723"/>
              <a:ext cx="3251785" cy="1746251"/>
              <a:chOff x="0" y="0"/>
              <a:chExt cx="3251784" cy="1746250"/>
            </a:xfrm>
          </p:grpSpPr>
          <p:grpSp>
            <p:nvGrpSpPr>
              <p:cNvPr id="189" name="成组"/>
              <p:cNvGrpSpPr/>
              <p:nvPr/>
            </p:nvGrpSpPr>
            <p:grpSpPr>
              <a:xfrm>
                <a:off x="0" y="0"/>
                <a:ext cx="1733758" cy="1746250"/>
                <a:chOff x="0" y="0"/>
                <a:chExt cx="1733757" cy="1746250"/>
              </a:xfrm>
            </p:grpSpPr>
            <p:pic>
              <p:nvPicPr>
                <p:cNvPr id="187" name="图像" descr="图像"/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rcRect l="0" t="0" r="0" b="0"/>
                <a:stretch>
                  <a:fillRect/>
                </a:stretch>
              </p:blipFill>
              <p:spPr>
                <a:xfrm>
                  <a:off x="0" y="0"/>
                  <a:ext cx="1168400" cy="952500"/>
                </a:xfrm>
                <a:prstGeom prst="rect">
                  <a:avLst/>
                </a:prstGeom>
                <a:ln w="25400" cap="flat">
                  <a:noFill/>
                  <a:miter lim="400000"/>
                </a:ln>
                <a:effectLst>
                  <a:outerShdw sx="100000" sy="100000" kx="0" ky="0" algn="b" rotWithShape="0" blurRad="254000" dist="127000" dir="5400000">
                    <a:srgbClr val="000000">
                      <a:alpha val="70000"/>
                    </a:srgbClr>
                  </a:outerShdw>
                </a:effectLst>
              </p:spPr>
            </p:pic>
            <p:sp>
              <p:nvSpPr>
                <p:cNvPr id="188" name="02"/>
                <p:cNvSpPr/>
                <p:nvPr/>
              </p:nvSpPr>
              <p:spPr>
                <a:xfrm>
                  <a:off x="463757" y="476250"/>
                  <a:ext cx="1270001" cy="1270000"/>
                </a:xfrm>
                <a:prstGeom prst="line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none" lIns="50800" tIns="50800" rIns="50800" bIns="50800" numCol="1" anchor="ctr">
                  <a:spAutoFit/>
                </a:bodyPr>
                <a:lstStyle>
                  <a:lvl1pPr algn="ctr" defTabSz="825500">
                    <a:spcBef>
                      <a:spcPts val="0"/>
                    </a:spcBef>
                    <a:defRPr sz="4200"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lvl1pPr>
                </a:lstStyle>
                <a:p>
                  <a:pPr/>
                  <a:r>
                    <a:t>02</a:t>
                  </a:r>
                </a:p>
              </p:txBody>
            </p:sp>
          </p:grpSp>
          <p:sp>
            <p:nvSpPr>
              <p:cNvPr id="190" name="开发规范"/>
              <p:cNvSpPr/>
              <p:nvPr/>
            </p:nvSpPr>
            <p:spPr>
              <a:xfrm>
                <a:off x="1981784" y="476250"/>
                <a:ext cx="1270001" cy="1270000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 defTabSz="825500">
                  <a:spcBef>
                    <a:spcPts val="0"/>
                  </a:spcBef>
                  <a:defRPr sz="4400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defRPr>
                </a:lvl1pPr>
              </a:lstStyle>
              <a:p>
                <a:pPr/>
                <a:r>
                  <a:t>开发规范</a:t>
                </a:r>
              </a:p>
            </p:txBody>
          </p:sp>
        </p:grpSp>
        <p:grpSp>
          <p:nvGrpSpPr>
            <p:cNvPr id="196" name="成组"/>
            <p:cNvGrpSpPr/>
            <p:nvPr/>
          </p:nvGrpSpPr>
          <p:grpSpPr>
            <a:xfrm>
              <a:off x="0" y="3487447"/>
              <a:ext cx="3217162" cy="1746251"/>
              <a:chOff x="0" y="0"/>
              <a:chExt cx="3217161" cy="1746250"/>
            </a:xfrm>
          </p:grpSpPr>
          <p:grpSp>
            <p:nvGrpSpPr>
              <p:cNvPr id="194" name="成组"/>
              <p:cNvGrpSpPr/>
              <p:nvPr/>
            </p:nvGrpSpPr>
            <p:grpSpPr>
              <a:xfrm>
                <a:off x="0" y="0"/>
                <a:ext cx="1733758" cy="1746250"/>
                <a:chOff x="0" y="0"/>
                <a:chExt cx="1733757" cy="1746250"/>
              </a:xfrm>
            </p:grpSpPr>
            <p:pic>
              <p:nvPicPr>
                <p:cNvPr id="192" name="图像" descr="图像"/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rcRect l="0" t="0" r="0" b="0"/>
                <a:stretch>
                  <a:fillRect/>
                </a:stretch>
              </p:blipFill>
              <p:spPr>
                <a:xfrm>
                  <a:off x="0" y="0"/>
                  <a:ext cx="1168400" cy="952500"/>
                </a:xfrm>
                <a:prstGeom prst="rect">
                  <a:avLst/>
                </a:prstGeom>
                <a:ln w="25400" cap="flat">
                  <a:noFill/>
                  <a:miter lim="400000"/>
                </a:ln>
                <a:effectLst>
                  <a:outerShdw sx="100000" sy="100000" kx="0" ky="0" algn="b" rotWithShape="0" blurRad="254000" dist="127000" dir="5400000">
                    <a:srgbClr val="000000">
                      <a:alpha val="70000"/>
                    </a:srgbClr>
                  </a:outerShdw>
                </a:effectLst>
              </p:spPr>
            </p:pic>
            <p:sp>
              <p:nvSpPr>
                <p:cNvPr id="193" name="03"/>
                <p:cNvSpPr/>
                <p:nvPr/>
              </p:nvSpPr>
              <p:spPr>
                <a:xfrm>
                  <a:off x="463757" y="476250"/>
                  <a:ext cx="1270001" cy="1270000"/>
                </a:xfrm>
                <a:prstGeom prst="line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none" lIns="50800" tIns="50800" rIns="50800" bIns="50800" numCol="1" anchor="ctr">
                  <a:spAutoFit/>
                </a:bodyPr>
                <a:lstStyle>
                  <a:lvl1pPr algn="ctr" defTabSz="825500">
                    <a:spcBef>
                      <a:spcPts val="0"/>
                    </a:spcBef>
                    <a:defRPr sz="4200"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lvl1pPr>
                </a:lstStyle>
                <a:p>
                  <a:pPr/>
                  <a:r>
                    <a:t>03</a:t>
                  </a:r>
                </a:p>
              </p:txBody>
            </p:sp>
          </p:grpSp>
          <p:sp>
            <p:nvSpPr>
              <p:cNvPr id="195" name="产品未来的规划"/>
              <p:cNvSpPr/>
              <p:nvPr/>
            </p:nvSpPr>
            <p:spPr>
              <a:xfrm>
                <a:off x="1947161" y="476250"/>
                <a:ext cx="1270001" cy="1270000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 defTabSz="825500">
                  <a:spcBef>
                    <a:spcPts val="0"/>
                  </a:spcBef>
                  <a:defRPr sz="4400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defRPr>
                </a:lvl1pPr>
              </a:lstStyle>
              <a:p>
                <a:pPr/>
                <a:r>
                  <a:t>产品未来的规划</a:t>
                </a:r>
              </a:p>
            </p:txBody>
          </p:sp>
        </p:grpSp>
        <p:grpSp>
          <p:nvGrpSpPr>
            <p:cNvPr id="201" name="成组"/>
            <p:cNvGrpSpPr/>
            <p:nvPr/>
          </p:nvGrpSpPr>
          <p:grpSpPr>
            <a:xfrm>
              <a:off x="0" y="5231171"/>
              <a:ext cx="3185620" cy="1746251"/>
              <a:chOff x="0" y="0"/>
              <a:chExt cx="3185619" cy="1746250"/>
            </a:xfrm>
          </p:grpSpPr>
          <p:grpSp>
            <p:nvGrpSpPr>
              <p:cNvPr id="199" name="成组"/>
              <p:cNvGrpSpPr/>
              <p:nvPr/>
            </p:nvGrpSpPr>
            <p:grpSpPr>
              <a:xfrm>
                <a:off x="0" y="0"/>
                <a:ext cx="1733758" cy="1746250"/>
                <a:chOff x="0" y="0"/>
                <a:chExt cx="1733757" cy="1746250"/>
              </a:xfrm>
            </p:grpSpPr>
            <p:pic>
              <p:nvPicPr>
                <p:cNvPr id="197" name="图像" descr="图像"/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rcRect l="0" t="0" r="0" b="0"/>
                <a:stretch>
                  <a:fillRect/>
                </a:stretch>
              </p:blipFill>
              <p:spPr>
                <a:xfrm>
                  <a:off x="0" y="0"/>
                  <a:ext cx="1168400" cy="952500"/>
                </a:xfrm>
                <a:prstGeom prst="rect">
                  <a:avLst/>
                </a:prstGeom>
                <a:ln w="25400" cap="flat">
                  <a:noFill/>
                  <a:miter lim="400000"/>
                </a:ln>
                <a:effectLst>
                  <a:outerShdw sx="100000" sy="100000" kx="0" ky="0" algn="b" rotWithShape="0" blurRad="254000" dist="127000" dir="5400000">
                    <a:srgbClr val="000000">
                      <a:alpha val="70000"/>
                    </a:srgbClr>
                  </a:outerShdw>
                </a:effectLst>
              </p:spPr>
            </p:pic>
            <p:sp>
              <p:nvSpPr>
                <p:cNvPr id="198" name="04"/>
                <p:cNvSpPr/>
                <p:nvPr/>
              </p:nvSpPr>
              <p:spPr>
                <a:xfrm>
                  <a:off x="463757" y="476250"/>
                  <a:ext cx="1270001" cy="1270000"/>
                </a:xfrm>
                <a:prstGeom prst="line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none" lIns="50800" tIns="50800" rIns="50800" bIns="50800" numCol="1" anchor="ctr">
                  <a:spAutoFit/>
                </a:bodyPr>
                <a:lstStyle>
                  <a:lvl1pPr algn="ctr" defTabSz="825500">
                    <a:spcBef>
                      <a:spcPts val="0"/>
                    </a:spcBef>
                    <a:defRPr sz="4200"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lvl1pPr>
                </a:lstStyle>
                <a:p>
                  <a:pPr/>
                  <a:r>
                    <a:t>04</a:t>
                  </a:r>
                </a:p>
              </p:txBody>
            </p:sp>
          </p:grpSp>
          <p:sp>
            <p:nvSpPr>
              <p:cNvPr id="200" name="加入我们"/>
              <p:cNvSpPr/>
              <p:nvPr/>
            </p:nvSpPr>
            <p:spPr>
              <a:xfrm>
                <a:off x="1915619" y="476250"/>
                <a:ext cx="1270001" cy="1270000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 defTabSz="825500">
                  <a:spcBef>
                    <a:spcPts val="0"/>
                  </a:spcBef>
                  <a:defRPr sz="4400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defRPr>
                </a:lvl1pPr>
              </a:lstStyle>
              <a:p>
                <a:pPr/>
                <a:r>
                  <a:t>加入我们</a:t>
                </a:r>
              </a:p>
            </p:txBody>
          </p:sp>
        </p:grpSp>
      </p:grpSp>
      <p:sp>
        <p:nvSpPr>
          <p:cNvPr id="203" name="CATALOG…"/>
          <p:cNvSpPr txBox="1"/>
          <p:nvPr/>
        </p:nvSpPr>
        <p:spPr>
          <a:xfrm>
            <a:off x="781050" y="634974"/>
            <a:ext cx="2263689" cy="20320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457200">
              <a:spcBef>
                <a:spcPts val="2000"/>
              </a:spcBef>
              <a:defRPr sz="5500">
                <a:solidFill>
                  <a:srgbClr val="000000"/>
                </a:solidFill>
                <a:latin typeface="헤드라인A 일반체"/>
                <a:ea typeface="헤드라인A 일반체"/>
                <a:cs typeface="헤드라인A 일반체"/>
                <a:sym typeface="헤드라인A 일반체"/>
              </a:defRPr>
            </a:pPr>
            <a:r>
              <a:t>CATALOG</a:t>
            </a:r>
          </a:p>
          <a:p>
            <a:pPr defTabSz="457200">
              <a:spcBef>
                <a:spcPts val="2000"/>
              </a:spcBef>
              <a:defRPr sz="5500">
                <a:solidFill>
                  <a:srgbClr val="000000"/>
                </a:solidFill>
                <a:latin typeface="헤드라인A 일반체"/>
                <a:ea typeface="헤드라인A 일반체"/>
                <a:cs typeface="헤드라인A 일반체"/>
                <a:sym typeface="헤드라인A 일반체"/>
              </a:defRPr>
            </a:pPr>
            <a:r>
              <a:t>目录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lite-cli"/>
          <p:cNvSpPr txBox="1"/>
          <p:nvPr/>
        </p:nvSpPr>
        <p:spPr>
          <a:xfrm>
            <a:off x="1746250" y="419074"/>
            <a:ext cx="1662051" cy="17526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spcBef>
                <a:spcPts val="2000"/>
              </a:spcBef>
              <a:defRPr sz="5500">
                <a:solidFill>
                  <a:srgbClr val="000000"/>
                </a:solidFill>
                <a:latin typeface="헤드라인A 일반체"/>
                <a:ea typeface="헤드라인A 일반체"/>
                <a:cs typeface="헤드라인A 일반체"/>
                <a:sym typeface="헤드라인A 일반체"/>
              </a:defRPr>
            </a:lvl1pPr>
          </a:lstStyle>
          <a:p>
            <a:pPr/>
            <a:r>
              <a:t>lite-cli</a:t>
            </a:r>
          </a:p>
        </p:txBody>
      </p:sp>
      <p:pic>
        <p:nvPicPr>
          <p:cNvPr id="548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8600" y="13169"/>
            <a:ext cx="1463451" cy="1463452"/>
          </a:xfrm>
          <a:prstGeom prst="rect">
            <a:avLst/>
          </a:prstGeom>
          <a:ln w="12700">
            <a:miter lim="400000"/>
          </a:ln>
        </p:spPr>
      </p:pic>
      <p:pic>
        <p:nvPicPr>
          <p:cNvPr id="549" name="180_54.jpg" descr="180_54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616017" y="12113539"/>
            <a:ext cx="3611914" cy="1368432"/>
          </a:xfrm>
          <a:prstGeom prst="rect">
            <a:avLst/>
          </a:prstGeom>
          <a:ln w="12700">
            <a:miter lim="400000"/>
          </a:ln>
        </p:spPr>
      </p:pic>
      <p:sp>
        <p:nvSpPr>
          <p:cNvPr id="550" name="文本"/>
          <p:cNvSpPr txBox="1"/>
          <p:nvPr/>
        </p:nvSpPr>
        <p:spPr>
          <a:xfrm>
            <a:off x="11525250" y="6380287"/>
            <a:ext cx="1333500" cy="9525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/>
          </a:p>
        </p:txBody>
      </p:sp>
      <p:sp>
        <p:nvSpPr>
          <p:cNvPr id="551" name="文本"/>
          <p:cNvSpPr txBox="1"/>
          <p:nvPr/>
        </p:nvSpPr>
        <p:spPr>
          <a:xfrm>
            <a:off x="11652250" y="6507287"/>
            <a:ext cx="1333500" cy="9525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/>
          </a:p>
        </p:txBody>
      </p:sp>
      <p:sp>
        <p:nvSpPr>
          <p:cNvPr id="552" name="圆角矩形"/>
          <p:cNvSpPr/>
          <p:nvPr/>
        </p:nvSpPr>
        <p:spPr>
          <a:xfrm>
            <a:off x="12686842" y="1802907"/>
            <a:ext cx="10612718" cy="9003994"/>
          </a:xfrm>
          <a:prstGeom prst="roundRect">
            <a:avLst>
              <a:gd name="adj" fmla="val 4226"/>
            </a:avLst>
          </a:prstGeom>
          <a:solidFill>
            <a:srgbClr val="1D1E1E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825500">
              <a:spcBef>
                <a:spcPts val="0"/>
              </a:spcBef>
              <a:defRPr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553" name="module.exports = {…"/>
          <p:cNvSpPr txBox="1"/>
          <p:nvPr/>
        </p:nvSpPr>
        <p:spPr>
          <a:xfrm>
            <a:off x="14009400" y="2216963"/>
            <a:ext cx="9886496" cy="85744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i="1" sz="2400">
                <a:solidFill>
                  <a:srgbClr val="8BE9FD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module</a:t>
            </a:r>
            <a:r>
              <a:rPr i="0">
                <a:solidFill>
                  <a:srgbClr val="F8F8F2"/>
                </a:solidFill>
              </a:rPr>
              <a:t>.</a:t>
            </a:r>
            <a:r>
              <a:t>exports</a:t>
            </a:r>
            <a:r>
              <a:rPr i="0">
                <a:solidFill>
                  <a:srgbClr val="F8F8F2"/>
                </a:solidFill>
              </a:rPr>
              <a:t> </a:t>
            </a:r>
            <a:r>
              <a:rPr i="0">
                <a:solidFill>
                  <a:srgbClr val="FF79C6"/>
                </a:solidFill>
              </a:rPr>
              <a:t>=</a:t>
            </a:r>
            <a:r>
              <a:rPr i="0">
                <a:solidFill>
                  <a:srgbClr val="F8F8F2"/>
                </a:solidFill>
              </a:rPr>
              <a:t> {</a:t>
            </a:r>
            <a:endParaRPr i="0">
              <a:solidFill>
                <a:srgbClr val="F8F8F2"/>
              </a:solidFill>
            </a:endParaRPr>
          </a:p>
          <a:p>
            <a:pPr defTabSz="457200">
              <a:spcBef>
                <a:spcPts val="0"/>
              </a:spcBef>
              <a:defRPr sz="2400">
                <a:solidFill>
                  <a:srgbClr val="F8F8F2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rule</a:t>
            </a:r>
            <a:r>
              <a:rPr>
                <a:solidFill>
                  <a:srgbClr val="FF79C6"/>
                </a:solidFill>
              </a:rPr>
              <a:t>:</a:t>
            </a:r>
            <a:r>
              <a:t> {</a:t>
            </a:r>
          </a:p>
          <a:p>
            <a:pPr defTabSz="457200">
              <a:spcBef>
                <a:spcPts val="0"/>
              </a:spcBef>
              <a:defRPr sz="2400">
                <a:solidFill>
                  <a:srgbClr val="F8F8F2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method</a:t>
            </a:r>
            <a:r>
              <a:rPr>
                <a:solidFill>
                  <a:srgbClr val="FF79C6"/>
                </a:solidFill>
              </a:rPr>
              <a:t>:</a:t>
            </a:r>
            <a:r>
              <a:t> [</a:t>
            </a:r>
            <a:r>
              <a:rPr>
                <a:solidFill>
                  <a:srgbClr val="E9F284"/>
                </a:solidFill>
              </a:rPr>
              <a:t>"</a:t>
            </a:r>
            <a:r>
              <a:rPr>
                <a:solidFill>
                  <a:srgbClr val="F1FA8C"/>
                </a:solidFill>
              </a:rPr>
              <a:t>post</a:t>
            </a:r>
            <a:r>
              <a:rPr>
                <a:solidFill>
                  <a:srgbClr val="E9F284"/>
                </a:solidFill>
              </a:rPr>
              <a:t>"</a:t>
            </a:r>
            <a:r>
              <a:t>],</a:t>
            </a:r>
          </a:p>
          <a:p>
            <a:pPr defTabSz="457200">
              <a:spcBef>
                <a:spcPts val="0"/>
              </a:spcBef>
              <a:defRPr sz="2400">
                <a:solidFill>
                  <a:srgbClr val="F8F8F2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params</a:t>
            </a:r>
            <a:r>
              <a:rPr>
                <a:solidFill>
                  <a:srgbClr val="FF79C6"/>
                </a:solidFill>
              </a:rPr>
              <a:t>:</a:t>
            </a:r>
            <a:r>
              <a:t> [</a:t>
            </a:r>
          </a:p>
          <a:p>
            <a:pPr defTabSz="457200">
              <a:spcBef>
                <a:spcPts val="0"/>
              </a:spcBef>
              <a:defRPr sz="2400">
                <a:solidFill>
                  <a:srgbClr val="F8F8F2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{</a:t>
            </a:r>
          </a:p>
          <a:p>
            <a:pPr defTabSz="457200">
              <a:spcBef>
                <a:spcPts val="0"/>
              </a:spcBef>
              <a:defRPr sz="2400">
                <a:solidFill>
                  <a:srgbClr val="F8F8F2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     </a:t>
            </a:r>
            <a:r>
              <a:t>key</a:t>
            </a:r>
            <a:r>
              <a:rPr>
                <a:solidFill>
                  <a:srgbClr val="FF79C6"/>
                </a:solidFill>
              </a:rPr>
              <a:t>:</a:t>
            </a:r>
            <a:r>
              <a:t> </a:t>
            </a:r>
            <a:r>
              <a:rPr>
                <a:solidFill>
                  <a:srgbClr val="E9F284"/>
                </a:solidFill>
              </a:rPr>
              <a:t>"</a:t>
            </a:r>
            <a:r>
              <a:rPr>
                <a:solidFill>
                  <a:srgbClr val="F1FA8C"/>
                </a:solidFill>
              </a:rPr>
              <a:t>project_id</a:t>
            </a:r>
            <a:r>
              <a:rPr>
                <a:solidFill>
                  <a:srgbClr val="E9F284"/>
                </a:solidFill>
              </a:rPr>
              <a:t>"</a:t>
            </a:r>
            <a:r>
              <a:t>,</a:t>
            </a:r>
          </a:p>
          <a:p>
            <a:pPr defTabSz="457200">
              <a:spcBef>
                <a:spcPts val="0"/>
              </a:spcBef>
              <a:defRPr sz="2400">
                <a:solidFill>
                  <a:srgbClr val="F8F8F2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isRequired</a:t>
            </a:r>
            <a:r>
              <a:rPr>
                <a:solidFill>
                  <a:srgbClr val="FF79C6"/>
                </a:solidFill>
              </a:rPr>
              <a:t>:</a:t>
            </a:r>
            <a:r>
              <a:t> </a:t>
            </a:r>
            <a:r>
              <a:rPr>
                <a:solidFill>
                  <a:srgbClr val="BD93F9"/>
                </a:solidFill>
              </a:rPr>
              <a:t>true</a:t>
            </a:r>
            <a:r>
              <a:t>,</a:t>
            </a:r>
          </a:p>
          <a:p>
            <a:pPr defTabSz="457200">
              <a:spcBef>
                <a:spcPts val="0"/>
              </a:spcBef>
              <a:defRPr sz="2400">
                <a:solidFill>
                  <a:srgbClr val="F8F8F2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rule</a:t>
            </a:r>
            <a:r>
              <a:rPr>
                <a:solidFill>
                  <a:srgbClr val="FF79C6"/>
                </a:solidFill>
              </a:rPr>
              <a:t>:</a:t>
            </a:r>
            <a:r>
              <a:t> [</a:t>
            </a:r>
            <a:r>
              <a:rPr>
                <a:solidFill>
                  <a:srgbClr val="FF5555"/>
                </a:solidFill>
              </a:rPr>
              <a:t>/</a:t>
            </a:r>
            <a:r>
              <a:rPr>
                <a:solidFill>
                  <a:srgbClr val="FF79C6"/>
                </a:solidFill>
              </a:rPr>
              <a:t>+</a:t>
            </a:r>
            <a:r>
              <a:rPr>
                <a:solidFill>
                  <a:srgbClr val="F1FA8C"/>
                </a:solidFill>
              </a:rPr>
              <a:t>w</a:t>
            </a:r>
            <a:r>
              <a:rPr>
                <a:solidFill>
                  <a:srgbClr val="FF5555"/>
                </a:solidFill>
              </a:rPr>
              <a:t>/</a:t>
            </a:r>
            <a:r>
              <a:t>,]</a:t>
            </a:r>
          </a:p>
          <a:p>
            <a:pPr defTabSz="457200">
              <a:spcBef>
                <a:spcPts val="0"/>
              </a:spcBef>
              <a:defRPr sz="2400">
                <a:solidFill>
                  <a:srgbClr val="F8F8F2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},</a:t>
            </a:r>
          </a:p>
          <a:p>
            <a:pPr defTabSz="457200">
              <a:spcBef>
                <a:spcPts val="0"/>
              </a:spcBef>
              <a:defRPr sz="2400">
                <a:solidFill>
                  <a:srgbClr val="F8F8F2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{</a:t>
            </a:r>
          </a:p>
          <a:p>
            <a:pPr defTabSz="457200">
              <a:spcBef>
                <a:spcPts val="0"/>
              </a:spcBef>
              <a:defRPr sz="2400">
                <a:solidFill>
                  <a:srgbClr val="F8F8F2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key</a:t>
            </a:r>
            <a:r>
              <a:rPr>
                <a:solidFill>
                  <a:srgbClr val="FF79C6"/>
                </a:solidFill>
              </a:rPr>
              <a:t>:</a:t>
            </a:r>
            <a:r>
              <a:t> </a:t>
            </a:r>
            <a:r>
              <a:rPr>
                <a:solidFill>
                  <a:srgbClr val="E9F284"/>
                </a:solidFill>
              </a:rPr>
              <a:t>"</a:t>
            </a:r>
            <a:r>
              <a:rPr>
                <a:solidFill>
                  <a:srgbClr val="F1FA8C"/>
                </a:solidFill>
              </a:rPr>
              <a:t>version_id</a:t>
            </a:r>
            <a:r>
              <a:rPr>
                <a:solidFill>
                  <a:srgbClr val="E9F284"/>
                </a:solidFill>
              </a:rPr>
              <a:t>"</a:t>
            </a:r>
            <a:r>
              <a:t>,</a:t>
            </a:r>
          </a:p>
          <a:p>
            <a:pPr defTabSz="457200">
              <a:spcBef>
                <a:spcPts val="0"/>
              </a:spcBef>
              <a:defRPr sz="2400">
                <a:solidFill>
                  <a:srgbClr val="F8F8F2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isRequired</a:t>
            </a:r>
            <a:r>
              <a:rPr>
                <a:solidFill>
                  <a:srgbClr val="FF79C6"/>
                </a:solidFill>
              </a:rPr>
              <a:t>:</a:t>
            </a:r>
            <a:r>
              <a:t> </a:t>
            </a:r>
            <a:r>
              <a:rPr>
                <a:solidFill>
                  <a:srgbClr val="BD93F9"/>
                </a:solidFill>
              </a:rPr>
              <a:t>true</a:t>
            </a:r>
            <a:r>
              <a:t>,</a:t>
            </a:r>
          </a:p>
          <a:p>
            <a:pPr defTabSz="457200">
              <a:spcBef>
                <a:spcPts val="0"/>
              </a:spcBef>
              <a:defRPr sz="2400">
                <a:solidFill>
                  <a:srgbClr val="F8F8F2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},</a:t>
            </a:r>
          </a:p>
          <a:p>
            <a:pPr defTabSz="457200">
              <a:spcBef>
                <a:spcPts val="0"/>
              </a:spcBef>
              <a:defRPr sz="2400">
                <a:solidFill>
                  <a:srgbClr val="F8F8F2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{</a:t>
            </a:r>
          </a:p>
          <a:p>
            <a:pPr defTabSz="457200">
              <a:spcBef>
                <a:spcPts val="0"/>
              </a:spcBef>
              <a:defRPr sz="2400">
                <a:solidFill>
                  <a:srgbClr val="F8F8F2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key</a:t>
            </a:r>
            <a:r>
              <a:rPr>
                <a:solidFill>
                  <a:srgbClr val="FF79C6"/>
                </a:solidFill>
              </a:rPr>
              <a:t>:</a:t>
            </a:r>
            <a:r>
              <a:t> </a:t>
            </a:r>
            <a:r>
              <a:rPr>
                <a:solidFill>
                  <a:srgbClr val="E9F284"/>
                </a:solidFill>
              </a:rPr>
              <a:t>"</a:t>
            </a:r>
            <a:r>
              <a:rPr>
                <a:solidFill>
                  <a:srgbClr val="F1FA8C"/>
                </a:solidFill>
              </a:rPr>
              <a:t>env_key</a:t>
            </a:r>
            <a:r>
              <a:rPr>
                <a:solidFill>
                  <a:srgbClr val="E9F284"/>
                </a:solidFill>
              </a:rPr>
              <a:t>"</a:t>
            </a:r>
            <a:r>
              <a:t>,</a:t>
            </a:r>
          </a:p>
          <a:p>
            <a:pPr defTabSz="457200">
              <a:spcBef>
                <a:spcPts val="0"/>
              </a:spcBef>
              <a:defRPr sz="2400">
                <a:solidFill>
                  <a:srgbClr val="F8F8F2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},</a:t>
            </a:r>
          </a:p>
          <a:p>
            <a:pPr defTabSz="457200">
              <a:spcBef>
                <a:spcPts val="0"/>
              </a:spcBef>
              <a:defRPr sz="2400">
                <a:solidFill>
                  <a:srgbClr val="F8F8F2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],</a:t>
            </a:r>
          </a:p>
          <a:p>
            <a:pPr defTabSz="457200">
              <a:spcBef>
                <a:spcPts val="0"/>
              </a:spcBef>
              <a:defRPr sz="2400">
                <a:solidFill>
                  <a:srgbClr val="F8F8F2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},</a:t>
            </a:r>
          </a:p>
          <a:p>
            <a:pPr defTabSz="457200">
              <a:spcBef>
                <a:spcPts val="0"/>
              </a:spcBef>
              <a:defRPr sz="2400">
                <a:solidFill>
                  <a:srgbClr val="50FA7B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F8F8F2"/>
                </a:solidFill>
              </a:rPr>
              <a:t>  </a:t>
            </a:r>
            <a:r>
              <a:t>action</a:t>
            </a:r>
            <a:r>
              <a:rPr>
                <a:solidFill>
                  <a:srgbClr val="FF79C6"/>
                </a:solidFill>
              </a:rPr>
              <a:t>:</a:t>
            </a:r>
            <a:r>
              <a:rPr>
                <a:solidFill>
                  <a:srgbClr val="F8F8F2"/>
                </a:solidFill>
              </a:rPr>
              <a:t> </a:t>
            </a:r>
            <a:r>
              <a:rPr>
                <a:solidFill>
                  <a:srgbClr val="FF79C6"/>
                </a:solidFill>
              </a:rPr>
              <a:t>async</a:t>
            </a:r>
            <a:r>
              <a:rPr>
                <a:solidFill>
                  <a:srgbClr val="F8F8F2"/>
                </a:solidFill>
              </a:rPr>
              <a:t> (</a:t>
            </a:r>
            <a:r>
              <a:rPr i="1">
                <a:solidFill>
                  <a:srgbClr val="FFB86C"/>
                </a:solidFill>
              </a:rPr>
              <a:t>ctx</a:t>
            </a:r>
            <a:r>
              <a:rPr>
                <a:solidFill>
                  <a:srgbClr val="F8F8F2"/>
                </a:solidFill>
              </a:rPr>
              <a:t>) </a:t>
            </a:r>
            <a:r>
              <a:rPr>
                <a:solidFill>
                  <a:srgbClr val="FF79C6"/>
                </a:solidFill>
              </a:rPr>
              <a:t>=&gt;</a:t>
            </a:r>
            <a:r>
              <a:rPr>
                <a:solidFill>
                  <a:srgbClr val="F8F8F2"/>
                </a:solidFill>
              </a:rPr>
              <a:t> {</a:t>
            </a:r>
            <a:endParaRPr>
              <a:solidFill>
                <a:srgbClr val="F8F8F2"/>
              </a:solidFill>
            </a:endParaRPr>
          </a:p>
          <a:p>
            <a:pPr defTabSz="457200">
              <a:spcBef>
                <a:spcPts val="0"/>
              </a:spcBef>
              <a:defRPr sz="2400">
                <a:solidFill>
                  <a:srgbClr val="F8F8F2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  <a:r>
              <a:rPr>
                <a:solidFill>
                  <a:srgbClr val="FF79C6"/>
                </a:solidFill>
              </a:rPr>
              <a:t>return</a:t>
            </a:r>
            <a:r>
              <a:t> </a:t>
            </a:r>
            <a:r>
              <a:rPr b="1">
                <a:solidFill>
                  <a:srgbClr val="FF79C6"/>
                </a:solidFill>
              </a:rPr>
              <a:t>new</a:t>
            </a:r>
            <a:r>
              <a:t> </a:t>
            </a:r>
            <a:r>
              <a:rPr>
                <a:solidFill>
                  <a:srgbClr val="8BE9FD"/>
                </a:solidFill>
              </a:rPr>
              <a:t>DataResult</a:t>
            </a:r>
            <a:r>
              <a:t>(data, code, </a:t>
            </a:r>
            <a:r>
              <a:rPr>
                <a:solidFill>
                  <a:srgbClr val="E9F284"/>
                </a:solidFill>
              </a:rPr>
              <a:t>"</a:t>
            </a:r>
            <a:r>
              <a:rPr>
                <a:solidFill>
                  <a:srgbClr val="F1FA8C"/>
                </a:solidFill>
              </a:rPr>
              <a:t>message</a:t>
            </a:r>
            <a:r>
              <a:rPr>
                <a:solidFill>
                  <a:srgbClr val="E9F284"/>
                </a:solidFill>
              </a:rPr>
              <a:t>"</a:t>
            </a:r>
            <a:r>
              <a:t>)</a:t>
            </a:r>
          </a:p>
          <a:p>
            <a:pPr defTabSz="457200">
              <a:spcBef>
                <a:spcPts val="0"/>
              </a:spcBef>
              <a:defRPr sz="2400">
                <a:solidFill>
                  <a:srgbClr val="F8F8F2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},</a:t>
            </a:r>
          </a:p>
          <a:p>
            <a:pPr defTabSz="457200">
              <a:spcBef>
                <a:spcPts val="0"/>
              </a:spcBef>
              <a:defRPr sz="2400">
                <a:solidFill>
                  <a:srgbClr val="F8F8F2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defTabSz="457200">
              <a:spcBef>
                <a:spcPts val="0"/>
              </a:spcBef>
              <a:defRPr sz="2400">
                <a:solidFill>
                  <a:srgbClr val="F8F8F2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};</a:t>
            </a:r>
          </a:p>
        </p:txBody>
      </p:sp>
      <p:pic>
        <p:nvPicPr>
          <p:cNvPr id="554" name="图像" descr="图像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705865" y="1877573"/>
            <a:ext cx="6267502" cy="92532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E112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6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563" y="13847"/>
            <a:ext cx="23684887" cy="1286362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Medusa"/>
          <p:cNvSpPr txBox="1"/>
          <p:nvPr>
            <p:ph type="title" idx="4294967295"/>
          </p:nvPr>
        </p:nvSpPr>
        <p:spPr>
          <a:xfrm>
            <a:off x="2348986" y="2134671"/>
            <a:ext cx="4849487" cy="2617410"/>
          </a:xfrm>
          <a:prstGeom prst="rect">
            <a:avLst/>
          </a:prstGeom>
        </p:spPr>
        <p:txBody>
          <a:bodyPr anchor="ctr"/>
          <a:lstStyle>
            <a:lvl1pPr algn="l" defTabSz="1901904">
              <a:defRPr spc="467" sz="9360">
                <a:ln w="3175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rgbClr val="5D6ECB"/>
                </a:solidFill>
                <a:effectLst>
                  <a:outerShdw sx="100000" sy="100000" kx="0" ky="0" algn="b" rotWithShape="0" blurRad="69342" dist="99060" dir="18900000">
                    <a:srgbClr val="000000"/>
                  </a:outerShdw>
                </a:effectLst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Medusa</a:t>
            </a:r>
          </a:p>
        </p:txBody>
      </p:sp>
      <p:sp>
        <p:nvSpPr>
          <p:cNvPr id="559" name="圆角矩形"/>
          <p:cNvSpPr/>
          <p:nvPr/>
        </p:nvSpPr>
        <p:spPr>
          <a:xfrm>
            <a:off x="2212687" y="8402809"/>
            <a:ext cx="3251290" cy="2792649"/>
          </a:xfrm>
          <a:prstGeom prst="roundRect">
            <a:avLst>
              <a:gd name="adj" fmla="val 9580"/>
            </a:avLst>
          </a:prstGeom>
          <a:solidFill>
            <a:srgbClr val="536AEA">
              <a:alpha val="77181"/>
            </a:srgbClr>
          </a:solidFill>
          <a:ln w="12700">
            <a:miter lim="400000"/>
          </a:ln>
          <a:effectLst>
            <a:outerShdw sx="100000" sy="100000" kx="0" ky="0" algn="b" rotWithShape="0" blurRad="50800" dist="63500" dir="27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560" name="Node.js的一站式前端工作台, 稳定、高效、快捷，直达前端开发到生产的最后一公里，此服务存在主服务和节点服务，主服务主要操作，节点服务主要提供用户访问,提供4个基础环境发布，多个自定义环境自定义版本发布。灰度发布，自定义项目配置，三级域名访问，节点容灾，请求访问负载均衡，脚本扩容减配功能，等等"/>
          <p:cNvSpPr txBox="1"/>
          <p:nvPr/>
        </p:nvSpPr>
        <p:spPr>
          <a:xfrm>
            <a:off x="9265280" y="4740797"/>
            <a:ext cx="12155550" cy="19873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2438338">
              <a:lnSpc>
                <a:spcPct val="120000"/>
              </a:lnSpc>
              <a:spcBef>
                <a:spcPts val="0"/>
              </a:spcBef>
              <a:defRPr sz="23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Node.js的一站式前端工作台, 稳定、高效、快捷，直达前端开发到生产的最后一公里，此服务存在主服务和节点服务，主服务主要操作，节点服务主要提供用户访问,提供4个基础环境发布，多个自定义环境自定义版本发布。灰度发布，自定义项目配置，三级域名访问，节点容灾，请求访问负载均衡，脚本扩容减配功能，等等</a:t>
            </a:r>
          </a:p>
        </p:txBody>
      </p:sp>
      <p:sp>
        <p:nvSpPr>
          <p:cNvPr id="561" name="美杜莎"/>
          <p:cNvSpPr txBox="1"/>
          <p:nvPr/>
        </p:nvSpPr>
        <p:spPr>
          <a:xfrm>
            <a:off x="7308467" y="3383682"/>
            <a:ext cx="1219201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2438338">
              <a:spcBef>
                <a:spcPts val="0"/>
              </a:spcBef>
              <a:defRPr sz="29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美杜莎</a:t>
            </a:r>
          </a:p>
        </p:txBody>
      </p:sp>
      <p:sp>
        <p:nvSpPr>
          <p:cNvPr id="562" name="服务上线 2 年+…"/>
          <p:cNvSpPr txBox="1"/>
          <p:nvPr/>
        </p:nvSpPr>
        <p:spPr>
          <a:xfrm>
            <a:off x="2871925" y="8923246"/>
            <a:ext cx="1932814" cy="13846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2438338">
              <a:lnSpc>
                <a:spcPct val="150000"/>
              </a:lnSpc>
              <a:spcBef>
                <a:spcPts val="0"/>
              </a:spcBef>
              <a:defRPr sz="19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服务上线 </a:t>
            </a:r>
            <a:r>
              <a:rPr sz="3500">
                <a:solidFill>
                  <a:srgbClr val="A0FEFF"/>
                </a:solidFill>
              </a:rPr>
              <a:t>2</a:t>
            </a:r>
            <a:r>
              <a:rPr sz="3500"/>
              <a:t> </a:t>
            </a:r>
            <a:r>
              <a:t>年+</a:t>
            </a:r>
          </a:p>
          <a:p>
            <a:pPr defTabSz="2438338">
              <a:lnSpc>
                <a:spcPct val="150000"/>
              </a:lnSpc>
              <a:spcBef>
                <a:spcPts val="0"/>
              </a:spcBef>
              <a:defRPr sz="19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sz="3500">
                <a:solidFill>
                  <a:srgbClr val="DAFA73"/>
                </a:solidFill>
              </a:rPr>
              <a:t>3</a:t>
            </a:r>
            <a:r>
              <a:rPr sz="3500"/>
              <a:t> </a:t>
            </a:r>
            <a:r>
              <a:t>个大版本迭代</a:t>
            </a:r>
          </a:p>
        </p:txBody>
      </p:sp>
      <p:sp>
        <p:nvSpPr>
          <p:cNvPr id="563" name="圆角矩形"/>
          <p:cNvSpPr/>
          <p:nvPr/>
        </p:nvSpPr>
        <p:spPr>
          <a:xfrm>
            <a:off x="6389521" y="8402809"/>
            <a:ext cx="3329534" cy="2792649"/>
          </a:xfrm>
          <a:prstGeom prst="roundRect">
            <a:avLst>
              <a:gd name="adj" fmla="val 9811"/>
            </a:avLst>
          </a:prstGeom>
          <a:solidFill>
            <a:srgbClr val="536AEA">
              <a:alpha val="77181"/>
            </a:srgbClr>
          </a:solidFill>
          <a:ln w="12700">
            <a:miter lim="400000"/>
          </a:ln>
          <a:effectLst>
            <a:outerShdw sx="100000" sy="100000" kx="0" ky="0" algn="b" rotWithShape="0" blurRad="50800" dist="63500" dir="27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564" name="接入 360 +前端项目"/>
          <p:cNvSpPr txBox="1"/>
          <p:nvPr/>
        </p:nvSpPr>
        <p:spPr>
          <a:xfrm>
            <a:off x="6783062" y="9491901"/>
            <a:ext cx="2638960" cy="11617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2438338">
              <a:lnSpc>
                <a:spcPct val="150000"/>
              </a:lnSpc>
              <a:spcBef>
                <a:spcPts val="0"/>
              </a:spcBef>
              <a:defRPr sz="19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接入 </a:t>
            </a:r>
            <a:r>
              <a:rPr sz="3500">
                <a:solidFill>
                  <a:schemeClr val="accent2">
                    <a:hueOff val="-206910"/>
                    <a:satOff val="-12829"/>
                    <a:lumOff val="16238"/>
                  </a:schemeClr>
                </a:solidFill>
              </a:rPr>
              <a:t>360</a:t>
            </a:r>
            <a:r>
              <a:rPr sz="3500"/>
              <a:t> </a:t>
            </a:r>
            <a:r>
              <a:t>+前端项目</a:t>
            </a:r>
          </a:p>
        </p:txBody>
      </p:sp>
      <p:sp>
        <p:nvSpPr>
          <p:cNvPr id="565" name="圆角矩形"/>
          <p:cNvSpPr/>
          <p:nvPr/>
        </p:nvSpPr>
        <p:spPr>
          <a:xfrm>
            <a:off x="10566355" y="8402809"/>
            <a:ext cx="3251290" cy="2792649"/>
          </a:xfrm>
          <a:prstGeom prst="roundRect">
            <a:avLst>
              <a:gd name="adj" fmla="val 9580"/>
            </a:avLst>
          </a:prstGeom>
          <a:solidFill>
            <a:srgbClr val="536AEA">
              <a:alpha val="77181"/>
            </a:srgbClr>
          </a:solidFill>
          <a:ln w="12700">
            <a:miter lim="400000"/>
          </a:ln>
          <a:effectLst>
            <a:outerShdw sx="100000" sy="100000" kx="0" ky="0" algn="b" rotWithShape="0" blurRad="50800" dist="63500" dir="27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566" name="4 个基础环境发布，多…"/>
          <p:cNvSpPr txBox="1"/>
          <p:nvPr/>
        </p:nvSpPr>
        <p:spPr>
          <a:xfrm>
            <a:off x="10741107" y="9012273"/>
            <a:ext cx="2723795" cy="12066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2438338">
              <a:lnSpc>
                <a:spcPct val="150000"/>
              </a:lnSpc>
              <a:spcBef>
                <a:spcPts val="0"/>
              </a:spcBef>
              <a:defRPr sz="19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 </a:t>
            </a:r>
            <a:r>
              <a:rPr sz="3500">
                <a:solidFill>
                  <a:srgbClr val="17B1AE"/>
                </a:solidFill>
              </a:rPr>
              <a:t>4</a:t>
            </a:r>
            <a:r>
              <a:rPr sz="3500"/>
              <a:t> </a:t>
            </a:r>
            <a:r>
              <a:t>个基础环境发布，多</a:t>
            </a:r>
          </a:p>
          <a:p>
            <a:pPr defTabSz="2438338">
              <a:lnSpc>
                <a:spcPct val="150000"/>
              </a:lnSpc>
              <a:spcBef>
                <a:spcPts val="0"/>
              </a:spcBef>
              <a:defRPr sz="19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个自定义环境和多版本</a:t>
            </a:r>
          </a:p>
        </p:txBody>
      </p:sp>
      <p:sp>
        <p:nvSpPr>
          <p:cNvPr id="567" name="圆角矩形"/>
          <p:cNvSpPr/>
          <p:nvPr/>
        </p:nvSpPr>
        <p:spPr>
          <a:xfrm>
            <a:off x="14743190" y="8402809"/>
            <a:ext cx="3470077" cy="2792649"/>
          </a:xfrm>
          <a:prstGeom prst="roundRect">
            <a:avLst>
              <a:gd name="adj" fmla="val 9537"/>
            </a:avLst>
          </a:prstGeom>
          <a:solidFill>
            <a:srgbClr val="536AEA">
              <a:alpha val="77181"/>
            </a:srgbClr>
          </a:solidFill>
          <a:ln w="12700">
            <a:miter lim="400000"/>
          </a:ln>
          <a:effectLst>
            <a:outerShdw sx="100000" sy="100000" kx="0" ky="0" algn="b" rotWithShape="0" blurRad="50800" dist="63500" dir="27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sz="3200">
                <a:solidFill>
                  <a:srgbClr val="377ADD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568" name="无法访问时间为 0s…"/>
          <p:cNvSpPr txBox="1"/>
          <p:nvPr/>
        </p:nvSpPr>
        <p:spPr>
          <a:xfrm>
            <a:off x="15311466" y="8945376"/>
            <a:ext cx="2333525" cy="17075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2438338">
              <a:lnSpc>
                <a:spcPct val="150000"/>
              </a:lnSpc>
              <a:spcBef>
                <a:spcPts val="0"/>
              </a:spcBef>
              <a:defRPr sz="19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sz="2000">
                <a:solidFill>
                  <a:srgbClr val="F6FFEE"/>
                </a:solidFill>
              </a:rPr>
              <a:t>无法访问时间为</a:t>
            </a:r>
            <a:r>
              <a:t> </a:t>
            </a:r>
            <a:r>
              <a:rPr sz="3500">
                <a:solidFill>
                  <a:srgbClr val="FEAE00"/>
                </a:solidFill>
              </a:rPr>
              <a:t>0</a:t>
            </a:r>
            <a:r>
              <a:rPr sz="2000">
                <a:solidFill>
                  <a:srgbClr val="F6FFEE"/>
                </a:solidFill>
              </a:rPr>
              <a:t>s</a:t>
            </a:r>
            <a:endParaRPr sz="2000">
              <a:solidFill>
                <a:srgbClr val="F6FFEE"/>
              </a:solidFill>
            </a:endParaRPr>
          </a:p>
          <a:p>
            <a:pPr defTabSz="2438338">
              <a:lnSpc>
                <a:spcPct val="150000"/>
              </a:lnSpc>
              <a:spcBef>
                <a:spcPts val="0"/>
              </a:spcBef>
              <a:defRPr sz="19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sz="2000">
                <a:solidFill>
                  <a:srgbClr val="F6FFEE"/>
                </a:solidFill>
              </a:rPr>
              <a:t>强大的容灾能力，</a:t>
            </a:r>
            <a:endParaRPr sz="2000">
              <a:solidFill>
                <a:srgbClr val="F6FFEE"/>
              </a:solidFill>
            </a:endParaRPr>
          </a:p>
        </p:txBody>
      </p:sp>
      <p:sp>
        <p:nvSpPr>
          <p:cNvPr id="569" name="产品介绍"/>
          <p:cNvSpPr txBox="1"/>
          <p:nvPr/>
        </p:nvSpPr>
        <p:spPr>
          <a:xfrm>
            <a:off x="120650" y="203174"/>
            <a:ext cx="2908300" cy="20320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spcBef>
                <a:spcPts val="2000"/>
              </a:spcBef>
              <a:defRPr sz="5500">
                <a:solidFill>
                  <a:srgbClr val="000000"/>
                </a:solidFill>
                <a:latin typeface="헤드라인A 일반체"/>
                <a:ea typeface="헤드라인A 일반체"/>
                <a:cs typeface="헤드라인A 일반체"/>
                <a:sym typeface="헤드라인A 일반체"/>
              </a:defRPr>
            </a:lvl1pPr>
          </a:lstStyle>
          <a:p>
            <a:pPr/>
            <a:r>
              <a:t>产品介绍</a:t>
            </a:r>
          </a:p>
        </p:txBody>
      </p:sp>
      <p:sp>
        <p:nvSpPr>
          <p:cNvPr id="570" name="圆角矩形"/>
          <p:cNvSpPr/>
          <p:nvPr/>
        </p:nvSpPr>
        <p:spPr>
          <a:xfrm>
            <a:off x="19138811" y="8402809"/>
            <a:ext cx="3470078" cy="2792649"/>
          </a:xfrm>
          <a:prstGeom prst="roundRect">
            <a:avLst>
              <a:gd name="adj" fmla="val 10225"/>
            </a:avLst>
          </a:prstGeom>
          <a:solidFill>
            <a:srgbClr val="536AEA">
              <a:alpha val="77181"/>
            </a:srgbClr>
          </a:solidFill>
          <a:ln w="12700">
            <a:miter lim="400000"/>
          </a:ln>
          <a:effectLst>
            <a:outerShdw sx="100000" sy="100000" kx="0" ky="0" algn="b" rotWithShape="0" blurRad="50800" dist="63500" dir="27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571" name="峰值每分钟 2w +…"/>
          <p:cNvSpPr txBox="1"/>
          <p:nvPr/>
        </p:nvSpPr>
        <p:spPr>
          <a:xfrm>
            <a:off x="20008248" y="8970598"/>
            <a:ext cx="2240306" cy="16570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2438338">
              <a:lnSpc>
                <a:spcPct val="150000"/>
              </a:lnSpc>
              <a:spcBef>
                <a:spcPts val="0"/>
              </a:spcBef>
              <a:defRPr sz="19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峰值每分钟 </a:t>
            </a:r>
            <a:r>
              <a:rPr sz="3500">
                <a:solidFill>
                  <a:schemeClr val="accent1">
                    <a:lumOff val="13575"/>
                  </a:schemeClr>
                </a:solidFill>
              </a:rPr>
              <a:t>2w</a:t>
            </a:r>
            <a:r>
              <a:rPr sz="3500"/>
              <a:t> </a:t>
            </a:r>
            <a:r>
              <a:t>+</a:t>
            </a:r>
          </a:p>
          <a:p>
            <a:pPr defTabSz="2438338">
              <a:lnSpc>
                <a:spcPct val="150000"/>
              </a:lnSpc>
              <a:spcBef>
                <a:spcPts val="0"/>
              </a:spcBef>
              <a:defRPr sz="19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的访问量</a:t>
            </a:r>
          </a:p>
        </p:txBody>
      </p:sp>
      <p:pic>
        <p:nvPicPr>
          <p:cNvPr id="572" name="180_54.jpg" descr="180_54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709621" y="12147377"/>
            <a:ext cx="3611914" cy="136843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4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54237" y="1792546"/>
            <a:ext cx="5850685" cy="8581896"/>
          </a:xfrm>
          <a:prstGeom prst="rect">
            <a:avLst/>
          </a:prstGeom>
          <a:ln w="12700">
            <a:miter lim="400000"/>
          </a:ln>
        </p:spPr>
      </p:pic>
      <p:sp>
        <p:nvSpPr>
          <p:cNvPr id="575" name="哨兵通知"/>
          <p:cNvSpPr txBox="1"/>
          <p:nvPr/>
        </p:nvSpPr>
        <p:spPr>
          <a:xfrm>
            <a:off x="1746250" y="279374"/>
            <a:ext cx="2908300" cy="20320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spcBef>
                <a:spcPts val="2000"/>
              </a:spcBef>
              <a:defRPr sz="5500">
                <a:solidFill>
                  <a:srgbClr val="000000"/>
                </a:solidFill>
                <a:latin typeface="헤드라인A 일반체"/>
                <a:ea typeface="헤드라인A 일반체"/>
                <a:cs typeface="헤드라인A 일반체"/>
                <a:sym typeface="헤드라인A 일반체"/>
              </a:defRPr>
            </a:lvl1pPr>
          </a:lstStyle>
          <a:p>
            <a:pPr/>
            <a:r>
              <a:t>哨兵通知</a:t>
            </a:r>
          </a:p>
        </p:txBody>
      </p:sp>
      <p:pic>
        <p:nvPicPr>
          <p:cNvPr id="576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8600" y="13169"/>
            <a:ext cx="1463451" cy="1463452"/>
          </a:xfrm>
          <a:prstGeom prst="rect">
            <a:avLst/>
          </a:prstGeom>
          <a:ln w="12700">
            <a:miter lim="400000"/>
          </a:ln>
        </p:spPr>
      </p:pic>
      <p:pic>
        <p:nvPicPr>
          <p:cNvPr id="577" name="图像" descr="图像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4019862" y="1801047"/>
            <a:ext cx="5850685" cy="7890633"/>
          </a:xfrm>
          <a:prstGeom prst="rect">
            <a:avLst/>
          </a:prstGeom>
          <a:ln w="12700">
            <a:miter lim="400000"/>
          </a:ln>
        </p:spPr>
      </p:pic>
      <p:pic>
        <p:nvPicPr>
          <p:cNvPr id="578" name="180_54.jpg" descr="180_54.jp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0616017" y="12113539"/>
            <a:ext cx="3611914" cy="1368432"/>
          </a:xfrm>
          <a:prstGeom prst="rect">
            <a:avLst/>
          </a:prstGeom>
          <a:ln w="12700">
            <a:miter lim="400000"/>
          </a:ln>
        </p:spPr>
      </p:pic>
      <p:sp>
        <p:nvSpPr>
          <p:cNvPr id="579" name="文本"/>
          <p:cNvSpPr txBox="1"/>
          <p:nvPr/>
        </p:nvSpPr>
        <p:spPr>
          <a:xfrm>
            <a:off x="11525250" y="6380287"/>
            <a:ext cx="1333500" cy="9525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/>
          </a:p>
        </p:txBody>
      </p:sp>
      <p:sp>
        <p:nvSpPr>
          <p:cNvPr id="580" name="文本"/>
          <p:cNvSpPr txBox="1"/>
          <p:nvPr/>
        </p:nvSpPr>
        <p:spPr>
          <a:xfrm>
            <a:off x="11652250" y="6507287"/>
            <a:ext cx="1333500" cy="9525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/>
          </a:p>
        </p:txBody>
      </p:sp>
      <p:sp>
        <p:nvSpPr>
          <p:cNvPr id="581" name="前端项目发版哨兵通知"/>
          <p:cNvSpPr txBox="1"/>
          <p:nvPr/>
        </p:nvSpPr>
        <p:spPr>
          <a:xfrm>
            <a:off x="4212966" y="10524168"/>
            <a:ext cx="3162301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>
                <a:solidFill>
                  <a:srgbClr val="000000"/>
                </a:solidFill>
              </a:defRPr>
            </a:lvl1pPr>
          </a:lstStyle>
          <a:p>
            <a:pPr/>
            <a:r>
              <a:t>前端项目发版哨兵通知</a:t>
            </a:r>
          </a:p>
        </p:txBody>
      </p:sp>
      <p:sp>
        <p:nvSpPr>
          <p:cNvPr id="582" name="线上节点服务报警通知"/>
          <p:cNvSpPr txBox="1"/>
          <p:nvPr/>
        </p:nvSpPr>
        <p:spPr>
          <a:xfrm>
            <a:off x="14191851" y="10524168"/>
            <a:ext cx="3162301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>
                <a:solidFill>
                  <a:srgbClr val="000000"/>
                </a:solidFill>
              </a:defRPr>
            </a:lvl1pPr>
          </a:lstStyle>
          <a:p>
            <a:pPr/>
            <a:r>
              <a:t>线上节点服务报警通知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C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4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8529" y="1483993"/>
            <a:ext cx="23699325" cy="10748014"/>
          </a:xfrm>
          <a:prstGeom prst="rect">
            <a:avLst/>
          </a:prstGeom>
          <a:ln w="12700">
            <a:miter lim="400000"/>
          </a:ln>
        </p:spPr>
      </p:pic>
      <p:sp>
        <p:nvSpPr>
          <p:cNvPr id="585" name="节点服务数据监控"/>
          <p:cNvSpPr txBox="1"/>
          <p:nvPr/>
        </p:nvSpPr>
        <p:spPr>
          <a:xfrm>
            <a:off x="1797050" y="330174"/>
            <a:ext cx="5702300" cy="20320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spcBef>
                <a:spcPts val="2000"/>
              </a:spcBef>
              <a:defRPr sz="5500">
                <a:solidFill>
                  <a:srgbClr val="000000"/>
                </a:solidFill>
                <a:latin typeface="헤드라인A 일반체"/>
                <a:ea typeface="헤드라인A 일반체"/>
                <a:cs typeface="헤드라인A 일반체"/>
                <a:sym typeface="헤드라인A 일반체"/>
              </a:defRPr>
            </a:lvl1pPr>
          </a:lstStyle>
          <a:p>
            <a:pPr/>
            <a:r>
              <a:t>节点服务数据监控</a:t>
            </a:r>
          </a:p>
        </p:txBody>
      </p:sp>
      <p:pic>
        <p:nvPicPr>
          <p:cNvPr id="586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3200" y="165569"/>
            <a:ext cx="1399026" cy="1399027"/>
          </a:xfrm>
          <a:prstGeom prst="rect">
            <a:avLst/>
          </a:prstGeom>
          <a:ln w="12700">
            <a:miter lim="400000"/>
          </a:ln>
        </p:spPr>
      </p:pic>
      <p:pic>
        <p:nvPicPr>
          <p:cNvPr id="587" name="180_54.jpg" descr="180_54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0803226" y="12277347"/>
            <a:ext cx="3611914" cy="136843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节点压测"/>
          <p:cNvSpPr txBox="1"/>
          <p:nvPr/>
        </p:nvSpPr>
        <p:spPr>
          <a:xfrm>
            <a:off x="1771650" y="120649"/>
            <a:ext cx="2908300" cy="1079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spcBef>
                <a:spcPts val="2000"/>
              </a:spcBef>
              <a:defRPr sz="5500">
                <a:solidFill>
                  <a:srgbClr val="000000"/>
                </a:solidFill>
                <a:latin typeface="헤드라인A 일반체"/>
                <a:ea typeface="헤드라인A 일반체"/>
                <a:cs typeface="헤드라인A 일반체"/>
                <a:sym typeface="헤드라인A 일반체"/>
              </a:defRPr>
            </a:lvl1pPr>
          </a:lstStyle>
          <a:p>
            <a:pPr/>
            <a:r>
              <a:t>节点压测</a:t>
            </a:r>
          </a:p>
        </p:txBody>
      </p:sp>
      <p:pic>
        <p:nvPicPr>
          <p:cNvPr id="590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5900" y="12367"/>
            <a:ext cx="1372265" cy="1372266"/>
          </a:xfrm>
          <a:prstGeom prst="rect">
            <a:avLst/>
          </a:prstGeom>
          <a:ln w="12700">
            <a:miter lim="400000"/>
          </a:ln>
        </p:spPr>
      </p:pic>
      <p:pic>
        <p:nvPicPr>
          <p:cNvPr id="591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632782" y="8166742"/>
            <a:ext cx="11743291" cy="5452243"/>
          </a:xfrm>
          <a:prstGeom prst="rect">
            <a:avLst/>
          </a:prstGeom>
          <a:ln w="12700">
            <a:miter lim="400000"/>
          </a:ln>
        </p:spPr>
      </p:pic>
      <p:pic>
        <p:nvPicPr>
          <p:cNvPr id="592" name="图像" descr="图像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59237" y="1257164"/>
            <a:ext cx="12553585" cy="7079399"/>
          </a:xfrm>
          <a:prstGeom prst="rect">
            <a:avLst/>
          </a:prstGeom>
          <a:ln w="12700">
            <a:miter lim="400000"/>
          </a:ln>
        </p:spPr>
      </p:pic>
      <p:pic>
        <p:nvPicPr>
          <p:cNvPr id="593" name="180_54.jpg" descr="180_54.jp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0873429" y="12324150"/>
            <a:ext cx="3611914" cy="136843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未来规划"/>
          <p:cNvSpPr txBox="1"/>
          <p:nvPr>
            <p:ph type="title" idx="4294967295"/>
          </p:nvPr>
        </p:nvSpPr>
        <p:spPr>
          <a:xfrm>
            <a:off x="8946684" y="6457505"/>
            <a:ext cx="6490631" cy="2680590"/>
          </a:xfrm>
          <a:prstGeom prst="rect">
            <a:avLst/>
          </a:prstGeom>
          <a:solidFill>
            <a:srgbClr val="FFFFFF"/>
          </a:solidFill>
        </p:spPr>
        <p:txBody>
          <a:bodyPr anchor="ctr"/>
          <a:lstStyle>
            <a:lvl1pPr defTabSz="457200">
              <a:lnSpc>
                <a:spcPct val="100000"/>
              </a:lnSpc>
              <a:defRPr spc="0" sz="60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未来规划</a:t>
            </a:r>
          </a:p>
        </p:txBody>
      </p:sp>
      <p:pic>
        <p:nvPicPr>
          <p:cNvPr id="596" name="180_54.jpg" descr="180_54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616016" y="12147377"/>
            <a:ext cx="3611913" cy="136843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99" name="成组"/>
          <p:cNvGrpSpPr/>
          <p:nvPr/>
        </p:nvGrpSpPr>
        <p:grpSpPr>
          <a:xfrm>
            <a:off x="10329237" y="3609016"/>
            <a:ext cx="3725526" cy="2934633"/>
            <a:chOff x="0" y="0"/>
            <a:chExt cx="3725524" cy="2934631"/>
          </a:xfrm>
        </p:grpSpPr>
        <p:pic>
          <p:nvPicPr>
            <p:cNvPr id="597" name="成组" descr="成组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0" r="0" b="0"/>
            <a:stretch>
              <a:fillRect/>
            </a:stretch>
          </p:blipFill>
          <p:spPr>
            <a:xfrm>
              <a:off x="0" y="0"/>
              <a:ext cx="3725525" cy="2934632"/>
            </a:xfrm>
            <a:prstGeom prst="rect">
              <a:avLst/>
            </a:prstGeom>
            <a:ln w="25400" cap="flat">
              <a:noFill/>
              <a:miter lim="400000"/>
            </a:ln>
            <a:effectLst>
              <a:outerShdw sx="100000" sy="100000" kx="0" ky="0" algn="b" rotWithShape="0" blurRad="254000" dist="127000" dir="5400000">
                <a:srgbClr val="000000">
                  <a:alpha val="70000"/>
                </a:srgbClr>
              </a:outerShdw>
            </a:effectLst>
          </p:spPr>
        </p:pic>
        <p:sp>
          <p:nvSpPr>
            <p:cNvPr id="598" name="03"/>
            <p:cNvSpPr txBox="1"/>
            <p:nvPr/>
          </p:nvSpPr>
          <p:spPr>
            <a:xfrm>
              <a:off x="563926" y="173211"/>
              <a:ext cx="2937445" cy="258820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spcBef>
                  <a:spcPts val="0"/>
                </a:spcBef>
                <a:defRPr sz="8000"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/>
              <a:r>
                <a:t>03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1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390" y="2756931"/>
            <a:ext cx="24339220" cy="10914619"/>
          </a:xfrm>
          <a:prstGeom prst="rect">
            <a:avLst/>
          </a:prstGeom>
          <a:ln w="12700">
            <a:miter lim="400000"/>
          </a:ln>
        </p:spPr>
      </p:pic>
      <p:pic>
        <p:nvPicPr>
          <p:cNvPr id="602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3200" y="192553"/>
            <a:ext cx="1600200" cy="1600201"/>
          </a:xfrm>
          <a:prstGeom prst="rect">
            <a:avLst/>
          </a:prstGeom>
          <a:ln w="12700">
            <a:miter lim="400000"/>
          </a:ln>
        </p:spPr>
      </p:pic>
      <p:sp>
        <p:nvSpPr>
          <p:cNvPr id="603" name="近期规划"/>
          <p:cNvSpPr txBox="1"/>
          <p:nvPr>
            <p:ph type="title" idx="4294967295"/>
          </p:nvPr>
        </p:nvSpPr>
        <p:spPr>
          <a:xfrm>
            <a:off x="1969457" y="-316052"/>
            <a:ext cx="4849487" cy="2617411"/>
          </a:xfrm>
          <a:prstGeom prst="rect">
            <a:avLst/>
          </a:prstGeom>
        </p:spPr>
        <p:txBody>
          <a:bodyPr anchor="ctr"/>
          <a:lstStyle>
            <a:lvl1pPr algn="l" defTabSz="2438338">
              <a:defRPr spc="250" sz="5000">
                <a:ln w="3175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rgbClr val="000000"/>
                </a:solidFill>
                <a:effectLst>
                  <a:outerShdw sx="100000" sy="100000" kx="0" ky="0" algn="b" rotWithShape="0" blurRad="88900" dist="127000" dir="18900000">
                    <a:srgbClr val="000000"/>
                  </a:outerShdw>
                </a:effectLst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近期规划</a:t>
            </a:r>
          </a:p>
        </p:txBody>
      </p:sp>
      <p:pic>
        <p:nvPicPr>
          <p:cNvPr id="604" name="180_54.jpg" descr="180_54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0803226" y="15144"/>
            <a:ext cx="3611914" cy="136843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加入我们"/>
          <p:cNvSpPr txBox="1"/>
          <p:nvPr>
            <p:ph type="title" idx="4294967295"/>
          </p:nvPr>
        </p:nvSpPr>
        <p:spPr>
          <a:xfrm>
            <a:off x="8946684" y="6457505"/>
            <a:ext cx="6490631" cy="2680590"/>
          </a:xfrm>
          <a:prstGeom prst="rect">
            <a:avLst/>
          </a:prstGeom>
          <a:solidFill>
            <a:srgbClr val="FFFFFF"/>
          </a:solidFill>
        </p:spPr>
        <p:txBody>
          <a:bodyPr anchor="ctr"/>
          <a:lstStyle>
            <a:lvl1pPr defTabSz="457200">
              <a:lnSpc>
                <a:spcPct val="100000"/>
              </a:lnSpc>
              <a:defRPr spc="0" sz="60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加入我们</a:t>
            </a:r>
          </a:p>
        </p:txBody>
      </p:sp>
      <p:pic>
        <p:nvPicPr>
          <p:cNvPr id="607" name="180_54.jpg" descr="180_54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616016" y="12147377"/>
            <a:ext cx="3611913" cy="136843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610" name="成组"/>
          <p:cNvGrpSpPr/>
          <p:nvPr/>
        </p:nvGrpSpPr>
        <p:grpSpPr>
          <a:xfrm>
            <a:off x="10329237" y="3609016"/>
            <a:ext cx="3725526" cy="2934633"/>
            <a:chOff x="0" y="0"/>
            <a:chExt cx="3725524" cy="2934631"/>
          </a:xfrm>
        </p:grpSpPr>
        <p:pic>
          <p:nvPicPr>
            <p:cNvPr id="608" name="成组" descr="成组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0" r="0" b="0"/>
            <a:stretch>
              <a:fillRect/>
            </a:stretch>
          </p:blipFill>
          <p:spPr>
            <a:xfrm>
              <a:off x="0" y="0"/>
              <a:ext cx="3725525" cy="2934632"/>
            </a:xfrm>
            <a:prstGeom prst="rect">
              <a:avLst/>
            </a:prstGeom>
            <a:ln w="25400" cap="flat">
              <a:noFill/>
              <a:miter lim="400000"/>
            </a:ln>
            <a:effectLst>
              <a:outerShdw sx="100000" sy="100000" kx="0" ky="0" algn="b" rotWithShape="0" blurRad="254000" dist="127000" dir="5400000">
                <a:srgbClr val="000000">
                  <a:alpha val="70000"/>
                </a:srgbClr>
              </a:outerShdw>
            </a:effectLst>
          </p:spPr>
        </p:pic>
        <p:sp>
          <p:nvSpPr>
            <p:cNvPr id="609" name="04"/>
            <p:cNvSpPr txBox="1"/>
            <p:nvPr/>
          </p:nvSpPr>
          <p:spPr>
            <a:xfrm>
              <a:off x="563926" y="173211"/>
              <a:ext cx="2937445" cy="258820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spcBef>
                  <a:spcPts val="0"/>
                </a:spcBef>
                <a:defRPr sz="8000"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/>
              <a:r>
                <a:t>04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UXT，即UX Experience &amp; Technology Group，名为体验技术部。我们是一个…"/>
          <p:cNvSpPr txBox="1"/>
          <p:nvPr/>
        </p:nvSpPr>
        <p:spPr>
          <a:xfrm>
            <a:off x="1877965" y="1567020"/>
            <a:ext cx="10527056" cy="3857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2438338">
              <a:spcBef>
                <a:spcPts val="0"/>
              </a:spcBef>
              <a:defRPr sz="2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UXT，即UX Experience &amp; Technology Group，名为体验技术部。我们是一个</a:t>
            </a:r>
          </a:p>
          <a:p>
            <a:pPr defTabSz="2438338">
              <a:lnSpc>
                <a:spcPct val="120000"/>
              </a:lnSpc>
              <a:spcBef>
                <a:spcPts val="0"/>
              </a:spcBef>
              <a:defRPr sz="2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包容开放的大家庭，在这里，有浓厚的技术氛围、轻松惬意团建活动、具有挑战的前端前沿技术的探索。</a:t>
            </a:r>
          </a:p>
          <a:p>
            <a:pPr defTabSz="2438338">
              <a:lnSpc>
                <a:spcPct val="120000"/>
              </a:lnSpc>
              <a:spcBef>
                <a:spcPts val="0"/>
              </a:spcBef>
              <a:defRPr sz="2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</a:p>
          <a:p>
            <a:pPr defTabSz="2438338">
              <a:lnSpc>
                <a:spcPct val="120000"/>
              </a:lnSpc>
              <a:spcBef>
                <a:spcPts val="0"/>
              </a:spcBef>
              <a:defRPr sz="2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我们这里有Flutter、Flutter动态化、前端监控、一站式工作台搭建、低代码平台、CI/CD、App分发、A/B 实验、UI组件库封装 ······</a:t>
            </a:r>
          </a:p>
          <a:p>
            <a:pPr defTabSz="2438338">
              <a:lnSpc>
                <a:spcPct val="120000"/>
              </a:lnSpc>
              <a:spcBef>
                <a:spcPts val="0"/>
              </a:spcBef>
              <a:defRPr sz="2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</a:p>
          <a:p>
            <a:pPr defTabSz="2438338">
              <a:lnSpc>
                <a:spcPct val="120000"/>
              </a:lnSpc>
              <a:spcBef>
                <a:spcPts val="0"/>
              </a:spcBef>
              <a:defRPr sz="2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我们这里也有王者荣耀比赛、户外团建、各种有意思的活动</a:t>
            </a:r>
          </a:p>
        </p:txBody>
      </p:sp>
      <p:pic>
        <p:nvPicPr>
          <p:cNvPr id="613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59621" y="6045051"/>
            <a:ext cx="6808198" cy="5108145"/>
          </a:xfrm>
          <a:prstGeom prst="rect">
            <a:avLst/>
          </a:prstGeom>
          <a:ln w="12700">
            <a:miter lim="400000"/>
          </a:ln>
        </p:spPr>
      </p:pic>
      <p:pic>
        <p:nvPicPr>
          <p:cNvPr id="614" name="技术分享.png" descr="技术分享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701407" y="6016416"/>
            <a:ext cx="8230294" cy="5165416"/>
          </a:xfrm>
          <a:prstGeom prst="rect">
            <a:avLst/>
          </a:prstGeom>
          <a:ln w="12700">
            <a:miter lim="400000"/>
          </a:ln>
        </p:spPr>
      </p:pic>
      <p:sp>
        <p:nvSpPr>
          <p:cNvPr id="615" name="团队技术分享"/>
          <p:cNvSpPr txBox="1"/>
          <p:nvPr/>
        </p:nvSpPr>
        <p:spPr>
          <a:xfrm>
            <a:off x="4444570" y="11395215"/>
            <a:ext cx="16383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2438338">
              <a:spcBef>
                <a:spcPts val="0"/>
              </a:spcBef>
              <a:defRPr sz="20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团队技术分享</a:t>
            </a:r>
          </a:p>
        </p:txBody>
      </p:sp>
      <p:sp>
        <p:nvSpPr>
          <p:cNvPr id="616" name="团队技术分享"/>
          <p:cNvSpPr txBox="1"/>
          <p:nvPr/>
        </p:nvSpPr>
        <p:spPr>
          <a:xfrm>
            <a:off x="13156565" y="11395215"/>
            <a:ext cx="16383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2438338">
              <a:spcBef>
                <a:spcPts val="0"/>
              </a:spcBef>
              <a:defRPr sz="20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团队技术分享</a:t>
            </a:r>
          </a:p>
        </p:txBody>
      </p:sp>
      <p:pic>
        <p:nvPicPr>
          <p:cNvPr id="617" name="图像" descr="图像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81000" y="346859"/>
            <a:ext cx="1248959" cy="1248960"/>
          </a:xfrm>
          <a:prstGeom prst="rect">
            <a:avLst/>
          </a:prstGeom>
          <a:ln w="12700">
            <a:miter lim="400000"/>
          </a:ln>
        </p:spPr>
      </p:pic>
      <p:sp>
        <p:nvSpPr>
          <p:cNvPr id="618" name="UXT"/>
          <p:cNvSpPr txBox="1"/>
          <p:nvPr/>
        </p:nvSpPr>
        <p:spPr>
          <a:xfrm>
            <a:off x="1873516" y="571288"/>
            <a:ext cx="1041314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spcBef>
                <a:spcPts val="2000"/>
              </a:spcBef>
              <a:defRPr sz="5500">
                <a:solidFill>
                  <a:srgbClr val="000000"/>
                </a:solidFill>
                <a:latin typeface="헤드라인A 일반체"/>
                <a:ea typeface="헤드라인A 일반체"/>
                <a:cs typeface="헤드라인A 일반체"/>
                <a:sym typeface="헤드라인A 일반체"/>
              </a:defRPr>
            </a:lvl1pPr>
          </a:lstStyle>
          <a:p>
            <a:pPr/>
            <a:r>
              <a:t>UXT</a:t>
            </a:r>
          </a:p>
        </p:txBody>
      </p:sp>
      <p:pic>
        <p:nvPicPr>
          <p:cNvPr id="619" name="180_54.jpg" descr="180_54.jp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0733022" y="12207144"/>
            <a:ext cx="3611914" cy="136843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180_54.jpg" descr="180_54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743016" y="12325177"/>
            <a:ext cx="3611913" cy="1368432"/>
          </a:xfrm>
          <a:prstGeom prst="rect">
            <a:avLst/>
          </a:prstGeom>
          <a:ln w="12700">
            <a:miter lim="400000"/>
          </a:ln>
        </p:spPr>
      </p:pic>
      <p:pic>
        <p:nvPicPr>
          <p:cNvPr id="206" name="5adf21fbed413e11e386308423c74477.jpeg" descr="5adf21fbed413e11e386308423c74477.jpe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624300" y="6431131"/>
            <a:ext cx="7747000" cy="7378701"/>
          </a:xfrm>
          <a:prstGeom prst="rect">
            <a:avLst/>
          </a:prstGeom>
          <a:ln w="12700">
            <a:miter lim="400000"/>
          </a:ln>
        </p:spPr>
      </p:pic>
      <p:sp>
        <p:nvSpPr>
          <p:cNvPr id="207" name="400+的前端项目如何高效的部署和快速响应？"/>
          <p:cNvSpPr txBox="1"/>
          <p:nvPr/>
        </p:nvSpPr>
        <p:spPr>
          <a:xfrm>
            <a:off x="5837337" y="4740524"/>
            <a:ext cx="12709327" cy="9837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</a:lstStyle>
          <a:p>
            <a:pPr/>
            <a:r>
              <a:t>400+的前端项目如何高效的部署和快速响应？</a:t>
            </a:r>
          </a:p>
        </p:txBody>
      </p:sp>
      <p:sp>
        <p:nvSpPr>
          <p:cNvPr id="208" name="问题："/>
          <p:cNvSpPr txBox="1"/>
          <p:nvPr/>
        </p:nvSpPr>
        <p:spPr>
          <a:xfrm>
            <a:off x="476250" y="527049"/>
            <a:ext cx="2209800" cy="1079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spcBef>
                <a:spcPts val="2000"/>
              </a:spcBef>
              <a:defRPr sz="5500">
                <a:solidFill>
                  <a:srgbClr val="000000"/>
                </a:solidFill>
                <a:latin typeface="헤드라인A 일반체"/>
                <a:ea typeface="헤드라인A 일반체"/>
                <a:cs typeface="헤드라인A 일반체"/>
                <a:sym typeface="헤드라인A 일반체"/>
              </a:defRPr>
            </a:lvl1pPr>
          </a:lstStyle>
          <a:p>
            <a:pPr/>
            <a:r>
              <a:t>问题：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1" name="wecom-temp-19131609cd9c929cf1ad0496bb8c99ca.jpg" descr="wecom-temp-19131609cd9c929cf1ad0496bb8c99ca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00981" y="2933271"/>
            <a:ext cx="6968835" cy="4646616"/>
          </a:xfrm>
          <a:prstGeom prst="rect">
            <a:avLst/>
          </a:prstGeom>
          <a:ln w="12700">
            <a:miter lim="400000"/>
          </a:ln>
        </p:spPr>
      </p:pic>
      <p:pic>
        <p:nvPicPr>
          <p:cNvPr id="622" name="wecom-temp-9655453a7868c20ba793f6061ea2269f.jpg" descr="wecom-temp-9655453a7868c20ba793f6061ea2269f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167291" y="2933271"/>
            <a:ext cx="6195489" cy="4646616"/>
          </a:xfrm>
          <a:prstGeom prst="rect">
            <a:avLst/>
          </a:prstGeom>
          <a:ln w="12700">
            <a:miter lim="400000"/>
          </a:ln>
        </p:spPr>
      </p:pic>
      <p:sp>
        <p:nvSpPr>
          <p:cNvPr id="623" name="走出去的技术"/>
          <p:cNvSpPr txBox="1"/>
          <p:nvPr/>
        </p:nvSpPr>
        <p:spPr>
          <a:xfrm>
            <a:off x="1248423" y="1866580"/>
            <a:ext cx="1943101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2438338">
              <a:spcBef>
                <a:spcPts val="0"/>
              </a:spcBef>
              <a:defRPr sz="2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走出去的技术</a:t>
            </a:r>
          </a:p>
        </p:txBody>
      </p:sp>
      <p:sp>
        <p:nvSpPr>
          <p:cNvPr id="624" name="大佬的技术分享"/>
          <p:cNvSpPr txBox="1"/>
          <p:nvPr/>
        </p:nvSpPr>
        <p:spPr>
          <a:xfrm>
            <a:off x="7067601" y="7790444"/>
            <a:ext cx="18923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2438338">
              <a:spcBef>
                <a:spcPts val="0"/>
              </a:spcBef>
              <a:defRPr sz="20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大佬的技术分享</a:t>
            </a:r>
          </a:p>
        </p:txBody>
      </p:sp>
      <p:pic>
        <p:nvPicPr>
          <p:cNvPr id="625" name="FireShot Capture 032 - UXT峡谷之巅联赛 - uxt-500w.chenkuan.cc.png" descr="FireShot Capture 032 - UXT峡谷之巅联赛 - uxt-500w.chenkuan.cc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6869457" y="2287649"/>
            <a:ext cx="5030511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626" name="如火如荼的王者荣耀比赛"/>
          <p:cNvSpPr txBox="1"/>
          <p:nvPr/>
        </p:nvSpPr>
        <p:spPr>
          <a:xfrm>
            <a:off x="17930561" y="9239468"/>
            <a:ext cx="29083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2438338">
              <a:spcBef>
                <a:spcPts val="0"/>
              </a:spcBef>
              <a:defRPr sz="20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如火如荼的王者荣耀比赛</a:t>
            </a:r>
          </a:p>
        </p:txBody>
      </p:sp>
      <p:sp>
        <p:nvSpPr>
          <p:cNvPr id="627" name="投递邮箱：…"/>
          <p:cNvSpPr txBox="1"/>
          <p:nvPr/>
        </p:nvSpPr>
        <p:spPr>
          <a:xfrm>
            <a:off x="1090440" y="10249397"/>
            <a:ext cx="1638301" cy="11493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 defTabSz="2438338">
              <a:lnSpc>
                <a:spcPct val="150000"/>
              </a:lnSpc>
              <a:spcBef>
                <a:spcPts val="0"/>
              </a:spcBef>
              <a:defRPr sz="2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投递邮箱：</a:t>
            </a:r>
          </a:p>
          <a:p>
            <a:pPr defTabSz="2438338">
              <a:lnSpc>
                <a:spcPct val="150000"/>
              </a:lnSpc>
              <a:spcBef>
                <a:spcPts val="0"/>
              </a:spcBef>
              <a:defRPr sz="2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公众号：</a:t>
            </a:r>
          </a:p>
        </p:txBody>
      </p:sp>
      <p:pic>
        <p:nvPicPr>
          <p:cNvPr id="628" name="图像" descr="图像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17500" y="245259"/>
            <a:ext cx="1248959" cy="1248960"/>
          </a:xfrm>
          <a:prstGeom prst="rect">
            <a:avLst/>
          </a:prstGeom>
          <a:ln w="12700">
            <a:miter lim="400000"/>
          </a:ln>
        </p:spPr>
      </p:pic>
      <p:sp>
        <p:nvSpPr>
          <p:cNvPr id="629" name="UXT"/>
          <p:cNvSpPr txBox="1"/>
          <p:nvPr/>
        </p:nvSpPr>
        <p:spPr>
          <a:xfrm>
            <a:off x="1699316" y="520488"/>
            <a:ext cx="1041315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spcBef>
                <a:spcPts val="2000"/>
              </a:spcBef>
              <a:defRPr sz="5500">
                <a:solidFill>
                  <a:srgbClr val="000000"/>
                </a:solidFill>
                <a:latin typeface="헤드라인A 일반체"/>
                <a:ea typeface="헤드라인A 일반체"/>
                <a:cs typeface="헤드라인A 일반체"/>
                <a:sym typeface="헤드라인A 일반체"/>
              </a:defRPr>
            </a:lvl1pPr>
          </a:lstStyle>
          <a:p>
            <a:pPr/>
            <a:r>
              <a:t>UXT</a:t>
            </a:r>
          </a:p>
        </p:txBody>
      </p:sp>
      <p:pic>
        <p:nvPicPr>
          <p:cNvPr id="630" name="180_54.jpg" descr="180_54.jp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0686221" y="12160342"/>
            <a:ext cx="3611913" cy="136843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产品结构设计"/>
          <p:cNvSpPr txBox="1"/>
          <p:nvPr>
            <p:ph type="title" idx="4294967295"/>
          </p:nvPr>
        </p:nvSpPr>
        <p:spPr>
          <a:xfrm>
            <a:off x="8946684" y="6457505"/>
            <a:ext cx="6490631" cy="2680590"/>
          </a:xfrm>
          <a:prstGeom prst="rect">
            <a:avLst/>
          </a:prstGeom>
          <a:solidFill>
            <a:srgbClr val="FFFFFF"/>
          </a:solidFill>
        </p:spPr>
        <p:txBody>
          <a:bodyPr anchor="ctr"/>
          <a:lstStyle>
            <a:lvl1pPr defTabSz="457200">
              <a:lnSpc>
                <a:spcPct val="100000"/>
              </a:lnSpc>
              <a:defRPr spc="0" sz="60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产品结构设计</a:t>
            </a:r>
          </a:p>
        </p:txBody>
      </p:sp>
      <p:pic>
        <p:nvPicPr>
          <p:cNvPr id="211" name="180_54.jpg" descr="180_54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616016" y="12147377"/>
            <a:ext cx="3611913" cy="136843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14" name="成组"/>
          <p:cNvGrpSpPr/>
          <p:nvPr/>
        </p:nvGrpSpPr>
        <p:grpSpPr>
          <a:xfrm>
            <a:off x="10329237" y="3609016"/>
            <a:ext cx="3725526" cy="2934633"/>
            <a:chOff x="0" y="0"/>
            <a:chExt cx="3725524" cy="2934631"/>
          </a:xfrm>
        </p:grpSpPr>
        <p:pic>
          <p:nvPicPr>
            <p:cNvPr id="212" name="成组" descr="成组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0" r="0" b="0"/>
            <a:stretch>
              <a:fillRect/>
            </a:stretch>
          </p:blipFill>
          <p:spPr>
            <a:xfrm>
              <a:off x="0" y="0"/>
              <a:ext cx="3725525" cy="2934632"/>
            </a:xfrm>
            <a:prstGeom prst="rect">
              <a:avLst/>
            </a:prstGeom>
            <a:ln w="25400" cap="flat">
              <a:noFill/>
              <a:miter lim="400000"/>
            </a:ln>
            <a:effectLst>
              <a:outerShdw sx="100000" sy="100000" kx="0" ky="0" algn="b" rotWithShape="0" blurRad="254000" dist="127000" dir="5400000">
                <a:srgbClr val="000000">
                  <a:alpha val="70000"/>
                </a:srgbClr>
              </a:outerShdw>
            </a:effectLst>
          </p:spPr>
        </p:pic>
        <p:sp>
          <p:nvSpPr>
            <p:cNvPr id="213" name="01"/>
            <p:cNvSpPr txBox="1"/>
            <p:nvPr/>
          </p:nvSpPr>
          <p:spPr>
            <a:xfrm>
              <a:off x="563926" y="173211"/>
              <a:ext cx="2937445" cy="258820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spcBef>
                  <a:spcPts val="0"/>
                </a:spcBef>
                <a:defRPr sz="8000"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/>
              <a:r>
                <a:t>01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9" name="成组"/>
          <p:cNvGrpSpPr/>
          <p:nvPr/>
        </p:nvGrpSpPr>
        <p:grpSpPr>
          <a:xfrm>
            <a:off x="-1592690" y="3368"/>
            <a:ext cx="9245071" cy="13709264"/>
            <a:chOff x="0" y="0"/>
            <a:chExt cx="9245069" cy="13709264"/>
          </a:xfrm>
        </p:grpSpPr>
        <p:sp>
          <p:nvSpPr>
            <p:cNvPr id="216" name="矩形"/>
            <p:cNvSpPr/>
            <p:nvPr/>
          </p:nvSpPr>
          <p:spPr>
            <a:xfrm>
              <a:off x="0" y="0"/>
              <a:ext cx="9245070" cy="13709265"/>
            </a:xfrm>
            <a:prstGeom prst="rect">
              <a:avLst/>
            </a:prstGeom>
            <a:solidFill>
              <a:srgbClr val="3B6FCA">
                <a:alpha val="5994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 defTabSz="825500">
                <a:spcBef>
                  <a:spcPts val="0"/>
                </a:spcBef>
                <a:defRPr sz="32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217" name="矩形"/>
            <p:cNvSpPr/>
            <p:nvPr/>
          </p:nvSpPr>
          <p:spPr>
            <a:xfrm>
              <a:off x="431324" y="0"/>
              <a:ext cx="8382422" cy="13709264"/>
            </a:xfrm>
            <a:prstGeom prst="rect">
              <a:avLst/>
            </a:prstGeom>
            <a:solidFill>
              <a:srgbClr val="4777E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 defTabSz="825500">
                <a:spcBef>
                  <a:spcPts val="0"/>
                </a:spcBef>
                <a:defRPr sz="32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218" name="前端发展历程"/>
            <p:cNvSpPr txBox="1"/>
            <p:nvPr/>
          </p:nvSpPr>
          <p:spPr>
            <a:xfrm>
              <a:off x="1940955" y="5557122"/>
              <a:ext cx="4076701" cy="1028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defTabSz="457200">
                <a:lnSpc>
                  <a:spcPts val="7700"/>
                </a:lnSpc>
                <a:spcBef>
                  <a:spcPts val="0"/>
                </a:spcBef>
                <a:defRPr sz="5200">
                  <a:solidFill>
                    <a:srgbClr val="FFFC66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>
                <a:defRPr>
                  <a:solidFill>
                    <a:srgbClr val="FFFFFF"/>
                  </a:solidFill>
                </a:defRPr>
              </a:pPr>
              <a:r>
                <a:rPr>
                  <a:solidFill>
                    <a:srgbClr val="FFFC66"/>
                  </a:solidFill>
                </a:rPr>
                <a:t>前端发展历程</a:t>
              </a:r>
            </a:p>
          </p:txBody>
        </p:sp>
      </p:grpSp>
      <p:pic>
        <p:nvPicPr>
          <p:cNvPr id="220" name="成组" descr="成组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180796" y="4417500"/>
            <a:ext cx="812801" cy="812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21" name="adobe-fireworks.png" descr="adobe-fireworks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051829" y="5662233"/>
            <a:ext cx="1070734" cy="1070734"/>
          </a:xfrm>
          <a:prstGeom prst="rect">
            <a:avLst/>
          </a:prstGeom>
          <a:ln w="12700">
            <a:miter lim="400000"/>
          </a:ln>
        </p:spPr>
      </p:pic>
      <p:pic>
        <p:nvPicPr>
          <p:cNvPr id="222" name="flash (1).png" descr="flash (1)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180796" y="7397698"/>
            <a:ext cx="812801" cy="812801"/>
          </a:xfrm>
          <a:prstGeom prst="rect">
            <a:avLst/>
          </a:prstGeom>
          <a:ln w="12700">
            <a:miter lim="400000"/>
          </a:ln>
        </p:spPr>
      </p:pic>
      <p:sp>
        <p:nvSpPr>
          <p:cNvPr id="223" name="线条"/>
          <p:cNvSpPr/>
          <p:nvPr/>
        </p:nvSpPr>
        <p:spPr>
          <a:xfrm>
            <a:off x="11090415" y="6471881"/>
            <a:ext cx="1875037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24" name="线条"/>
          <p:cNvSpPr/>
          <p:nvPr/>
        </p:nvSpPr>
        <p:spPr>
          <a:xfrm flipV="1">
            <a:off x="10808733" y="3644899"/>
            <a:ext cx="1" cy="5740402"/>
          </a:xfrm>
          <a:prstGeom prst="line">
            <a:avLst/>
          </a:prstGeom>
          <a:ln w="25400" cap="rnd">
            <a:solidFill>
              <a:srgbClr val="000000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/>
          </a:p>
        </p:txBody>
      </p:sp>
      <p:pic>
        <p:nvPicPr>
          <p:cNvPr id="225" name="Jquery.png" descr="Jquery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3229172" y="6065481"/>
            <a:ext cx="812801" cy="812801"/>
          </a:xfrm>
          <a:prstGeom prst="rect">
            <a:avLst/>
          </a:prstGeom>
          <a:ln w="12700">
            <a:miter lim="400000"/>
          </a:ln>
        </p:spPr>
      </p:pic>
      <p:sp>
        <p:nvSpPr>
          <p:cNvPr id="226" name="线条"/>
          <p:cNvSpPr/>
          <p:nvPr/>
        </p:nvSpPr>
        <p:spPr>
          <a:xfrm flipV="1">
            <a:off x="14323654" y="3601681"/>
            <a:ext cx="1" cy="5740401"/>
          </a:xfrm>
          <a:prstGeom prst="line">
            <a:avLst/>
          </a:prstGeom>
          <a:ln w="25400" cap="rnd">
            <a:solidFill>
              <a:srgbClr val="000000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27" name="线条"/>
          <p:cNvSpPr/>
          <p:nvPr/>
        </p:nvSpPr>
        <p:spPr>
          <a:xfrm>
            <a:off x="14605336" y="6471881"/>
            <a:ext cx="1875037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pic>
        <p:nvPicPr>
          <p:cNvPr id="228" name="Vue.png" descr="Vue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7321916" y="6065481"/>
            <a:ext cx="812801" cy="812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29" name="react.png" descr="react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7321916" y="4417500"/>
            <a:ext cx="812801" cy="812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0" name="angular.png" descr="angular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7321916" y="7397698"/>
            <a:ext cx="812801" cy="812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1" name="小程序.png" descr="小程序.pn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21902946" y="6238106"/>
            <a:ext cx="812801" cy="812801"/>
          </a:xfrm>
          <a:prstGeom prst="rect">
            <a:avLst/>
          </a:prstGeom>
          <a:ln w="12700">
            <a:miter lim="400000"/>
          </a:ln>
        </p:spPr>
      </p:pic>
      <p:sp>
        <p:nvSpPr>
          <p:cNvPr id="232" name="线条"/>
          <p:cNvSpPr/>
          <p:nvPr/>
        </p:nvSpPr>
        <p:spPr>
          <a:xfrm flipV="1">
            <a:off x="19191659" y="3601681"/>
            <a:ext cx="1" cy="5740401"/>
          </a:xfrm>
          <a:prstGeom prst="line">
            <a:avLst/>
          </a:prstGeom>
          <a:ln w="25400" cap="rnd">
            <a:solidFill>
              <a:srgbClr val="000000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33" name="线条"/>
          <p:cNvSpPr/>
          <p:nvPr/>
        </p:nvSpPr>
        <p:spPr>
          <a:xfrm>
            <a:off x="19618765" y="6644506"/>
            <a:ext cx="1875037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34" name="蛮荒时代"/>
          <p:cNvSpPr txBox="1"/>
          <p:nvPr/>
        </p:nvSpPr>
        <p:spPr>
          <a:xfrm>
            <a:off x="8818846" y="9702800"/>
            <a:ext cx="1536701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>
                <a:solidFill>
                  <a:srgbClr val="000000"/>
                </a:solidFill>
              </a:defRPr>
            </a:lvl1pPr>
          </a:lstStyle>
          <a:p>
            <a:pPr/>
            <a:r>
              <a:t>蛮荒时代</a:t>
            </a:r>
          </a:p>
        </p:txBody>
      </p:sp>
      <p:sp>
        <p:nvSpPr>
          <p:cNvPr id="235" name="jquery时代"/>
          <p:cNvSpPr txBox="1"/>
          <p:nvPr/>
        </p:nvSpPr>
        <p:spPr>
          <a:xfrm>
            <a:off x="11790646" y="9698177"/>
            <a:ext cx="1852118" cy="6188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>
                <a:solidFill>
                  <a:srgbClr val="000000"/>
                </a:solidFill>
              </a:defRPr>
            </a:lvl1pPr>
          </a:lstStyle>
          <a:p>
            <a:pPr/>
            <a:r>
              <a:t>jquery时代</a:t>
            </a:r>
          </a:p>
        </p:txBody>
      </p:sp>
      <p:sp>
        <p:nvSpPr>
          <p:cNvPr id="236" name="三大框架时代"/>
          <p:cNvSpPr txBox="1"/>
          <p:nvPr/>
        </p:nvSpPr>
        <p:spPr>
          <a:xfrm>
            <a:off x="16388046" y="9702800"/>
            <a:ext cx="2247901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>
                <a:solidFill>
                  <a:srgbClr val="000000"/>
                </a:solidFill>
              </a:defRPr>
            </a:lvl1pPr>
          </a:lstStyle>
          <a:p>
            <a:pPr/>
            <a:r>
              <a:t>三大框架时代</a:t>
            </a:r>
          </a:p>
        </p:txBody>
      </p:sp>
      <p:sp>
        <p:nvSpPr>
          <p:cNvPr id="237" name="小程序时代"/>
          <p:cNvSpPr txBox="1"/>
          <p:nvPr/>
        </p:nvSpPr>
        <p:spPr>
          <a:xfrm>
            <a:off x="20655246" y="9702800"/>
            <a:ext cx="1892301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>
                <a:solidFill>
                  <a:srgbClr val="000000"/>
                </a:solidFill>
              </a:defRPr>
            </a:lvl1pPr>
          </a:lstStyle>
          <a:p>
            <a:pPr/>
            <a:r>
              <a:t>小程序时代</a:t>
            </a:r>
          </a:p>
        </p:txBody>
      </p:sp>
      <p:sp>
        <p:nvSpPr>
          <p:cNvPr id="246" name="连接线"/>
          <p:cNvSpPr/>
          <p:nvPr/>
        </p:nvSpPr>
        <p:spPr>
          <a:xfrm>
            <a:off x="18600207" y="6979708"/>
            <a:ext cx="1280585" cy="12805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419" h="20419" fill="norm" stroke="1" extrusionOk="0">
                <a:moveTo>
                  <a:pt x="169" y="20419"/>
                </a:moveTo>
                <a:cubicBezTo>
                  <a:pt x="-1181" y="5569"/>
                  <a:pt x="5569" y="-1181"/>
                  <a:pt x="20419" y="169"/>
                </a:cubicBezTo>
              </a:path>
            </a:pathLst>
          </a:custGeom>
          <a:ln w="25400">
            <a:solidFill>
              <a:srgbClr val="FFFFF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247" name="连接线"/>
          <p:cNvSpPr/>
          <p:nvPr/>
        </p:nvSpPr>
        <p:spPr>
          <a:xfrm>
            <a:off x="18727207" y="7106708"/>
            <a:ext cx="1280585" cy="12805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419" h="20419" fill="norm" stroke="1" extrusionOk="0">
                <a:moveTo>
                  <a:pt x="169" y="20419"/>
                </a:moveTo>
                <a:cubicBezTo>
                  <a:pt x="-1181" y="5569"/>
                  <a:pt x="5569" y="-1181"/>
                  <a:pt x="20419" y="169"/>
                </a:cubicBezTo>
              </a:path>
            </a:pathLst>
          </a:custGeom>
          <a:ln w="25400">
            <a:solidFill>
              <a:srgbClr val="FFFFF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248" name="连接线"/>
          <p:cNvSpPr/>
          <p:nvPr/>
        </p:nvSpPr>
        <p:spPr>
          <a:xfrm>
            <a:off x="10812780" y="3406139"/>
            <a:ext cx="11517631" cy="27482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996"/>
                </a:move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ln w="25400" cap="rnd">
            <a:solidFill>
              <a:srgbClr val="000000"/>
            </a:solidFill>
            <a:custDash>
              <a:ds d="100000" sp="200000"/>
            </a:custDash>
          </a:ln>
        </p:spPr>
        <p:txBody>
          <a:bodyPr/>
          <a:lstStyle/>
          <a:p>
            <a:pPr/>
          </a:p>
        </p:txBody>
      </p:sp>
      <p:sp>
        <p:nvSpPr>
          <p:cNvPr id="241" name="线条"/>
          <p:cNvSpPr/>
          <p:nvPr/>
        </p:nvSpPr>
        <p:spPr>
          <a:xfrm flipV="1">
            <a:off x="16774795" y="2332867"/>
            <a:ext cx="1" cy="1070734"/>
          </a:xfrm>
          <a:prstGeom prst="line">
            <a:avLst/>
          </a:prstGeom>
          <a:ln w="25400" cap="rnd">
            <a:solidFill>
              <a:srgbClr val="000000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/>
          </a:p>
        </p:txBody>
      </p:sp>
      <p:grpSp>
        <p:nvGrpSpPr>
          <p:cNvPr id="244" name="成组"/>
          <p:cNvGrpSpPr/>
          <p:nvPr/>
        </p:nvGrpSpPr>
        <p:grpSpPr>
          <a:xfrm>
            <a:off x="12647203" y="1700618"/>
            <a:ext cx="8330612" cy="1805368"/>
            <a:chOff x="0" y="0"/>
            <a:chExt cx="8330610" cy="1805366"/>
          </a:xfrm>
        </p:grpSpPr>
        <p:sp>
          <p:nvSpPr>
            <p:cNvPr id="242" name="圆角矩形"/>
            <p:cNvSpPr/>
            <p:nvPr/>
          </p:nvSpPr>
          <p:spPr>
            <a:xfrm>
              <a:off x="0" y="0"/>
              <a:ext cx="8330611" cy="1070733"/>
            </a:xfrm>
            <a:prstGeom prst="roundRect">
              <a:avLst>
                <a:gd name="adj" fmla="val 17792"/>
              </a:avLst>
            </a:prstGeom>
            <a:solidFill>
              <a:srgbClr val="1D70F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 defTabSz="825500">
                <a:spcBef>
                  <a:spcPts val="0"/>
                </a:spcBef>
                <a:defRPr sz="32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243" name="前后端分离"/>
            <p:cNvSpPr/>
            <p:nvPr/>
          </p:nvSpPr>
          <p:spPr>
            <a:xfrm>
              <a:off x="4165305" y="535366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ctr" defTabSz="825500">
                <a:spcBef>
                  <a:spcPts val="0"/>
                </a:spcBef>
                <a:defRPr sz="32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前后端分离</a:t>
              </a:r>
            </a:p>
          </p:txBody>
        </p:sp>
      </p:grpSp>
      <p:pic>
        <p:nvPicPr>
          <p:cNvPr id="245" name="180_54.jpg" descr="180_54.jpg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20539816" y="12101496"/>
            <a:ext cx="3611913" cy="136843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圆角矩形"/>
          <p:cNvSpPr/>
          <p:nvPr/>
        </p:nvSpPr>
        <p:spPr>
          <a:xfrm>
            <a:off x="5217855" y="4718513"/>
            <a:ext cx="1648990" cy="5054460"/>
          </a:xfrm>
          <a:prstGeom prst="roundRect">
            <a:avLst>
              <a:gd name="adj" fmla="val 23188"/>
            </a:avLst>
          </a:prstGeom>
          <a:solidFill>
            <a:srgbClr val="FFFFFF"/>
          </a:solidFill>
          <a:ln w="38100" cap="rnd">
            <a:solidFill>
              <a:srgbClr val="000000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251" name="圆角矩形"/>
          <p:cNvSpPr/>
          <p:nvPr/>
        </p:nvSpPr>
        <p:spPr>
          <a:xfrm>
            <a:off x="9499600" y="5561809"/>
            <a:ext cx="9496794" cy="2641392"/>
          </a:xfrm>
          <a:prstGeom prst="roundRect">
            <a:avLst>
              <a:gd name="adj" fmla="val 14476"/>
            </a:avLst>
          </a:prstGeom>
          <a:solidFill>
            <a:srgbClr val="FFFFFF"/>
          </a:solidFill>
          <a:ln w="38100" cap="rnd">
            <a:solidFill>
              <a:srgbClr val="000000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252" name="一般前端项目部署流程"/>
          <p:cNvSpPr txBox="1"/>
          <p:nvPr/>
        </p:nvSpPr>
        <p:spPr>
          <a:xfrm>
            <a:off x="425450" y="685774"/>
            <a:ext cx="7099300" cy="20320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spcBef>
                <a:spcPts val="2000"/>
              </a:spcBef>
              <a:defRPr sz="5500">
                <a:solidFill>
                  <a:srgbClr val="000000"/>
                </a:solidFill>
                <a:latin typeface="헤드라인A 일반체"/>
                <a:ea typeface="헤드라인A 일반체"/>
                <a:cs typeface="헤드라인A 일반체"/>
                <a:sym typeface="헤드라인A 일반체"/>
              </a:defRPr>
            </a:lvl1pPr>
          </a:lstStyle>
          <a:p>
            <a:pPr/>
            <a:r>
              <a:t>一般前端项目部署流程</a:t>
            </a:r>
          </a:p>
        </p:txBody>
      </p:sp>
      <p:sp>
        <p:nvSpPr>
          <p:cNvPr id="253" name="前端开发"/>
          <p:cNvSpPr txBox="1"/>
          <p:nvPr/>
        </p:nvSpPr>
        <p:spPr>
          <a:xfrm>
            <a:off x="1043444" y="7264996"/>
            <a:ext cx="1770969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400">
                <a:solidFill>
                  <a:srgbClr val="000000"/>
                </a:solidFill>
                <a:latin typeface="Beirut Regular"/>
                <a:ea typeface="Beirut Regular"/>
                <a:cs typeface="Beirut Regular"/>
                <a:sym typeface="Beirut Regular"/>
              </a:defRPr>
            </a:lvl1pPr>
          </a:lstStyle>
          <a:p>
            <a:pPr/>
            <a:r>
              <a:t>前端开发</a:t>
            </a:r>
          </a:p>
        </p:txBody>
      </p:sp>
      <p:sp>
        <p:nvSpPr>
          <p:cNvPr id="254" name="线条"/>
          <p:cNvSpPr/>
          <p:nvPr/>
        </p:nvSpPr>
        <p:spPr>
          <a:xfrm>
            <a:off x="2387600" y="6858000"/>
            <a:ext cx="2603298" cy="0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55" name="申请和解析域名"/>
          <p:cNvSpPr txBox="1"/>
          <p:nvPr/>
        </p:nvSpPr>
        <p:spPr>
          <a:xfrm>
            <a:off x="9822591" y="5879309"/>
            <a:ext cx="18923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>
                <a:solidFill>
                  <a:srgbClr val="000000"/>
                </a:solidFill>
                <a:latin typeface="Beirut Regular"/>
                <a:ea typeface="Beirut Regular"/>
                <a:cs typeface="Beirut Regular"/>
                <a:sym typeface="Beirut Regular"/>
              </a:defRPr>
            </a:lvl1pPr>
          </a:lstStyle>
          <a:p>
            <a:pPr/>
            <a:r>
              <a:t>申请和解析域名</a:t>
            </a:r>
          </a:p>
        </p:txBody>
      </p:sp>
      <p:sp>
        <p:nvSpPr>
          <p:cNvPr id="256" name="申请服务器和绑定域名"/>
          <p:cNvSpPr txBox="1"/>
          <p:nvPr/>
        </p:nvSpPr>
        <p:spPr>
          <a:xfrm>
            <a:off x="12162869" y="5879309"/>
            <a:ext cx="26543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>
                <a:solidFill>
                  <a:srgbClr val="000000"/>
                </a:solidFill>
                <a:latin typeface="Beirut Regular"/>
                <a:ea typeface="Beirut Regular"/>
                <a:cs typeface="Beirut Regular"/>
                <a:sym typeface="Beirut Regular"/>
              </a:defRPr>
            </a:lvl1pPr>
          </a:lstStyle>
          <a:p>
            <a:pPr/>
            <a:r>
              <a:t>申请服务器和绑定域名</a:t>
            </a:r>
          </a:p>
        </p:txBody>
      </p:sp>
      <p:sp>
        <p:nvSpPr>
          <p:cNvPr id="257" name="安装nginx，配置web服务器"/>
          <p:cNvSpPr txBox="1"/>
          <p:nvPr/>
        </p:nvSpPr>
        <p:spPr>
          <a:xfrm>
            <a:off x="15265148" y="5879309"/>
            <a:ext cx="329488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>
                <a:solidFill>
                  <a:srgbClr val="000000"/>
                </a:solidFill>
                <a:latin typeface="Beirut Regular"/>
                <a:ea typeface="Beirut Regular"/>
                <a:cs typeface="Beirut Regular"/>
                <a:sym typeface="Beirut Regular"/>
              </a:defRPr>
            </a:lvl1pPr>
          </a:lstStyle>
          <a:p>
            <a:pPr/>
            <a:r>
              <a:t>安装nginx，配置web服务器</a:t>
            </a:r>
          </a:p>
        </p:txBody>
      </p:sp>
      <p:pic>
        <p:nvPicPr>
          <p:cNvPr id="258" name="chrome.png" descr="chrom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256367" y="6359717"/>
            <a:ext cx="996565" cy="996566"/>
          </a:xfrm>
          <a:prstGeom prst="rect">
            <a:avLst/>
          </a:prstGeom>
          <a:ln w="12700">
            <a:miter lim="400000"/>
          </a:ln>
        </p:spPr>
      </p:pic>
      <p:sp>
        <p:nvSpPr>
          <p:cNvPr id="259" name="浏览器访问域名显示网页"/>
          <p:cNvSpPr txBox="1"/>
          <p:nvPr/>
        </p:nvSpPr>
        <p:spPr>
          <a:xfrm>
            <a:off x="21185903" y="7677888"/>
            <a:ext cx="29083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>
                <a:solidFill>
                  <a:srgbClr val="000000"/>
                </a:solidFill>
                <a:latin typeface="Beirut Regular"/>
                <a:ea typeface="Beirut Regular"/>
                <a:cs typeface="Beirut Regular"/>
                <a:sym typeface="Beirut Regular"/>
              </a:defRPr>
            </a:lvl1pPr>
          </a:lstStyle>
          <a:p>
            <a:pPr/>
            <a:r>
              <a:t>浏览器访问域名显示网页</a:t>
            </a:r>
          </a:p>
        </p:txBody>
      </p:sp>
      <p:pic>
        <p:nvPicPr>
          <p:cNvPr id="260" name="vscode.png" descr="vscod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56333" y="5930303"/>
            <a:ext cx="996566" cy="996566"/>
          </a:xfrm>
          <a:prstGeom prst="rect">
            <a:avLst/>
          </a:prstGeom>
          <a:ln w="12700">
            <a:miter lim="400000"/>
          </a:ln>
        </p:spPr>
      </p:pic>
      <p:pic>
        <p:nvPicPr>
          <p:cNvPr id="261" name="180_54.jpg" descr="180_54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0616016" y="12030371"/>
            <a:ext cx="3611913" cy="1368432"/>
          </a:xfrm>
          <a:prstGeom prst="rect">
            <a:avLst/>
          </a:prstGeom>
          <a:ln w="12700">
            <a:miter lim="400000"/>
          </a:ln>
        </p:spPr>
      </p:pic>
      <p:pic>
        <p:nvPicPr>
          <p:cNvPr id="262" name="www。.png" descr="www。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189479" y="6666481"/>
            <a:ext cx="1158524" cy="1158524"/>
          </a:xfrm>
          <a:prstGeom prst="rect">
            <a:avLst/>
          </a:prstGeom>
          <a:ln w="12700">
            <a:miter lim="400000"/>
          </a:ln>
        </p:spPr>
      </p:pic>
      <p:pic>
        <p:nvPicPr>
          <p:cNvPr id="263" name="Web服务器.png" descr="Web服务器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3039058" y="6751626"/>
            <a:ext cx="996566" cy="996566"/>
          </a:xfrm>
          <a:prstGeom prst="rect">
            <a:avLst/>
          </a:prstGeom>
          <a:ln w="12700">
            <a:miter lim="400000"/>
          </a:ln>
        </p:spPr>
      </p:pic>
      <p:pic>
        <p:nvPicPr>
          <p:cNvPr id="264" name="nginx (2).png" descr="nginx (2)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6031480" y="6747461"/>
            <a:ext cx="996566" cy="996565"/>
          </a:xfrm>
          <a:prstGeom prst="rect">
            <a:avLst/>
          </a:prstGeom>
          <a:ln w="12700">
            <a:miter lim="400000"/>
          </a:ln>
        </p:spPr>
      </p:pic>
      <p:pic>
        <p:nvPicPr>
          <p:cNvPr id="265" name="jenkins.png" descr="jenkins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5605828" y="7665183"/>
            <a:ext cx="873044" cy="873044"/>
          </a:xfrm>
          <a:prstGeom prst="rect">
            <a:avLst/>
          </a:prstGeom>
          <a:ln w="12700">
            <a:miter lim="400000"/>
          </a:ln>
        </p:spPr>
      </p:pic>
      <p:pic>
        <p:nvPicPr>
          <p:cNvPr id="266" name="Webpack.png" descr="Webpack.pn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5463088" y="5528647"/>
            <a:ext cx="1158524" cy="1158524"/>
          </a:xfrm>
          <a:prstGeom prst="rect">
            <a:avLst/>
          </a:prstGeom>
          <a:ln w="12700">
            <a:miter lim="400000"/>
          </a:ln>
        </p:spPr>
      </p:pic>
      <p:sp>
        <p:nvSpPr>
          <p:cNvPr id="267" name="线条"/>
          <p:cNvSpPr/>
          <p:nvPr/>
        </p:nvSpPr>
        <p:spPr>
          <a:xfrm>
            <a:off x="6956074" y="9193904"/>
            <a:ext cx="9809030" cy="1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68" name="线条"/>
          <p:cNvSpPr/>
          <p:nvPr/>
        </p:nvSpPr>
        <p:spPr>
          <a:xfrm>
            <a:off x="19050274" y="7135957"/>
            <a:ext cx="2603298" cy="1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69" name="线条"/>
          <p:cNvSpPr/>
          <p:nvPr/>
        </p:nvSpPr>
        <p:spPr>
          <a:xfrm flipV="1">
            <a:off x="11556999" y="6223000"/>
            <a:ext cx="1270001" cy="1270000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70" name="线条"/>
          <p:cNvSpPr/>
          <p:nvPr/>
        </p:nvSpPr>
        <p:spPr>
          <a:xfrm flipV="1">
            <a:off x="16681205" y="7836861"/>
            <a:ext cx="1" cy="1341492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71" name="…"/>
          <p:cNvSpPr txBox="1"/>
          <p:nvPr/>
        </p:nvSpPr>
        <p:spPr>
          <a:xfrm>
            <a:off x="17663738" y="6666057"/>
            <a:ext cx="723901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…</a:t>
            </a:r>
          </a:p>
        </p:txBody>
      </p:sp>
      <p:pic>
        <p:nvPicPr>
          <p:cNvPr id="272" name="上传 (4).png" descr="上传 (4).png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10362341" y="8419152"/>
            <a:ext cx="812801" cy="812801"/>
          </a:xfrm>
          <a:prstGeom prst="rect">
            <a:avLst/>
          </a:prstGeom>
          <a:ln w="12700">
            <a:miter lim="400000"/>
          </a:ln>
        </p:spPr>
      </p:pic>
      <p:sp>
        <p:nvSpPr>
          <p:cNvPr id="273" name="文本"/>
          <p:cNvSpPr txBox="1"/>
          <p:nvPr/>
        </p:nvSpPr>
        <p:spPr>
          <a:xfrm>
            <a:off x="11652250" y="6508750"/>
            <a:ext cx="1333500" cy="9525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/>
          </a:p>
        </p:txBody>
      </p:sp>
      <p:sp>
        <p:nvSpPr>
          <p:cNvPr id="274" name="dist"/>
          <p:cNvSpPr txBox="1"/>
          <p:nvPr/>
        </p:nvSpPr>
        <p:spPr>
          <a:xfrm>
            <a:off x="9746391" y="8679502"/>
            <a:ext cx="532893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r>
              <a:t>dist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工作台的前端部署流程"/>
          <p:cNvSpPr txBox="1"/>
          <p:nvPr/>
        </p:nvSpPr>
        <p:spPr>
          <a:xfrm>
            <a:off x="425450" y="685774"/>
            <a:ext cx="7099300" cy="20320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spcBef>
                <a:spcPts val="2000"/>
              </a:spcBef>
              <a:defRPr sz="5500">
                <a:solidFill>
                  <a:srgbClr val="000000"/>
                </a:solidFill>
                <a:latin typeface="헤드라인A 일반체"/>
                <a:ea typeface="헤드라인A 일반체"/>
                <a:cs typeface="헤드라인A 일반체"/>
                <a:sym typeface="헤드라인A 일반체"/>
              </a:defRPr>
            </a:lvl1pPr>
          </a:lstStyle>
          <a:p>
            <a:pPr/>
            <a:r>
              <a:t>工作台的前端部署流程</a:t>
            </a:r>
          </a:p>
        </p:txBody>
      </p:sp>
      <p:sp>
        <p:nvSpPr>
          <p:cNvPr id="277" name="创建项目和版本"/>
          <p:cNvSpPr txBox="1"/>
          <p:nvPr/>
        </p:nvSpPr>
        <p:spPr>
          <a:xfrm>
            <a:off x="845020" y="7382724"/>
            <a:ext cx="2362558" cy="3360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800">
                <a:solidFill>
                  <a:srgbClr val="000000"/>
                </a:solidFill>
                <a:latin typeface="Heiti SC Light"/>
                <a:ea typeface="Heiti SC Light"/>
                <a:cs typeface="Heiti SC Light"/>
                <a:sym typeface="Heiti SC Light"/>
              </a:defRPr>
            </a:lvl1pPr>
          </a:lstStyle>
          <a:p>
            <a:pPr/>
            <a:r>
              <a:t>创建项目和版本</a:t>
            </a:r>
          </a:p>
        </p:txBody>
      </p:sp>
      <p:sp>
        <p:nvSpPr>
          <p:cNvPr id="278" name="线条"/>
          <p:cNvSpPr/>
          <p:nvPr/>
        </p:nvSpPr>
        <p:spPr>
          <a:xfrm>
            <a:off x="2387600" y="6858000"/>
            <a:ext cx="2603298" cy="0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pic>
        <p:nvPicPr>
          <p:cNvPr id="279" name="chrome.png" descr="chrom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887067" y="6207113"/>
            <a:ext cx="996566" cy="996566"/>
          </a:xfrm>
          <a:prstGeom prst="rect">
            <a:avLst/>
          </a:prstGeom>
          <a:ln w="12700">
            <a:miter lim="400000"/>
          </a:ln>
        </p:spPr>
      </p:pic>
      <p:sp>
        <p:nvSpPr>
          <p:cNvPr id="280" name="浏览器访问节点服务域名显示网页"/>
          <p:cNvSpPr txBox="1"/>
          <p:nvPr/>
        </p:nvSpPr>
        <p:spPr>
          <a:xfrm>
            <a:off x="19778695" y="7319021"/>
            <a:ext cx="4097738" cy="3360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800">
                <a:solidFill>
                  <a:srgbClr val="000000"/>
                </a:solidFill>
                <a:latin typeface="Heiti SC Light"/>
                <a:ea typeface="Heiti SC Light"/>
                <a:cs typeface="Heiti SC Light"/>
                <a:sym typeface="Heiti SC Light"/>
              </a:defRPr>
            </a:lvl1pPr>
          </a:lstStyle>
          <a:p>
            <a:pPr/>
            <a:r>
              <a:t>浏览器访问节点服务域名显示网页</a:t>
            </a:r>
          </a:p>
        </p:txBody>
      </p:sp>
      <p:pic>
        <p:nvPicPr>
          <p:cNvPr id="281" name="vscode.png" descr="vscod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347333" y="6189838"/>
            <a:ext cx="1158523" cy="1158524"/>
          </a:xfrm>
          <a:prstGeom prst="rect">
            <a:avLst/>
          </a:prstGeom>
          <a:ln w="12700">
            <a:miter lim="400000"/>
          </a:ln>
        </p:spPr>
      </p:pic>
      <p:pic>
        <p:nvPicPr>
          <p:cNvPr id="282" name="180_54.jpg" descr="180_54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0616016" y="12030371"/>
            <a:ext cx="3611913" cy="1368432"/>
          </a:xfrm>
          <a:prstGeom prst="rect">
            <a:avLst/>
          </a:prstGeom>
          <a:ln w="12700">
            <a:miter lim="400000"/>
          </a:ln>
        </p:spPr>
      </p:pic>
      <p:pic>
        <p:nvPicPr>
          <p:cNvPr id="283" name="图像" descr="图像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5986059" y="7650338"/>
            <a:ext cx="1158524" cy="1158524"/>
          </a:xfrm>
          <a:prstGeom prst="rect">
            <a:avLst/>
          </a:prstGeom>
          <a:ln w="12700">
            <a:miter lim="400000"/>
          </a:ln>
        </p:spPr>
      </p:pic>
      <p:sp>
        <p:nvSpPr>
          <p:cNvPr id="284" name="前端开发"/>
          <p:cNvSpPr txBox="1"/>
          <p:nvPr/>
        </p:nvSpPr>
        <p:spPr>
          <a:xfrm>
            <a:off x="5456068" y="7382724"/>
            <a:ext cx="1770969" cy="3360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800">
                <a:solidFill>
                  <a:srgbClr val="000000"/>
                </a:solidFill>
                <a:latin typeface="Heiti SC Light"/>
                <a:ea typeface="Heiti SC Light"/>
                <a:cs typeface="Heiti SC Light"/>
                <a:sym typeface="Heiti SC Light"/>
              </a:defRPr>
            </a:lvl1pPr>
          </a:lstStyle>
          <a:p>
            <a:pPr/>
            <a:r>
              <a:t>前端开发</a:t>
            </a:r>
          </a:p>
        </p:txBody>
      </p:sp>
      <p:sp>
        <p:nvSpPr>
          <p:cNvPr id="285" name="线条"/>
          <p:cNvSpPr/>
          <p:nvPr/>
        </p:nvSpPr>
        <p:spPr>
          <a:xfrm>
            <a:off x="6578600" y="6858000"/>
            <a:ext cx="2603298" cy="0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86" name="文本"/>
          <p:cNvSpPr txBox="1"/>
          <p:nvPr/>
        </p:nvSpPr>
        <p:spPr>
          <a:xfrm>
            <a:off x="11525250" y="6381750"/>
            <a:ext cx="1333500" cy="9525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/>
          </a:p>
        </p:txBody>
      </p:sp>
      <p:pic>
        <p:nvPicPr>
          <p:cNvPr id="287" name="打包上传.png" descr="打包上传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7454027" y="5841403"/>
            <a:ext cx="825501" cy="812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88" name="gitlab.png" descr="gitlab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9386627" y="6278738"/>
            <a:ext cx="1158524" cy="1158524"/>
          </a:xfrm>
          <a:prstGeom prst="rect">
            <a:avLst/>
          </a:prstGeom>
          <a:ln w="12700">
            <a:miter lim="400000"/>
          </a:ln>
        </p:spPr>
      </p:pic>
      <p:pic>
        <p:nvPicPr>
          <p:cNvPr id="289" name="SCDN 安全加速.png" descr="SCDN 安全加速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5959078" y="3962400"/>
            <a:ext cx="952501" cy="952500"/>
          </a:xfrm>
          <a:prstGeom prst="rect">
            <a:avLst/>
          </a:prstGeom>
          <a:ln w="12700">
            <a:miter lim="400000"/>
          </a:ln>
        </p:spPr>
      </p:pic>
      <p:sp>
        <p:nvSpPr>
          <p:cNvPr id="290" name="线条"/>
          <p:cNvSpPr/>
          <p:nvPr/>
        </p:nvSpPr>
        <p:spPr>
          <a:xfrm>
            <a:off x="10649822" y="6931088"/>
            <a:ext cx="2603298" cy="1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91" name="线条"/>
          <p:cNvSpPr/>
          <p:nvPr/>
        </p:nvSpPr>
        <p:spPr>
          <a:xfrm flipV="1">
            <a:off x="14430953" y="5139829"/>
            <a:ext cx="1306561" cy="1788021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92" name="打包上传"/>
          <p:cNvSpPr txBox="1"/>
          <p:nvPr/>
        </p:nvSpPr>
        <p:spPr>
          <a:xfrm>
            <a:off x="7352427" y="7036396"/>
            <a:ext cx="1770969" cy="3360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800">
                <a:solidFill>
                  <a:srgbClr val="000000"/>
                </a:solidFill>
                <a:latin typeface="Heiti SC Light"/>
                <a:ea typeface="Heiti SC Light"/>
                <a:cs typeface="Heiti SC Light"/>
                <a:sym typeface="Heiti SC Light"/>
              </a:defRPr>
            </a:lvl1pPr>
          </a:lstStyle>
          <a:p>
            <a:pPr/>
            <a:r>
              <a:t>打包上传</a:t>
            </a:r>
          </a:p>
        </p:txBody>
      </p:sp>
      <p:sp>
        <p:nvSpPr>
          <p:cNvPr id="293" name="上传到gitlab对应分支"/>
          <p:cNvSpPr txBox="1"/>
          <p:nvPr/>
        </p:nvSpPr>
        <p:spPr>
          <a:xfrm>
            <a:off x="8977285" y="7382724"/>
            <a:ext cx="2743914" cy="3360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800">
                <a:solidFill>
                  <a:srgbClr val="000000"/>
                </a:solidFill>
                <a:latin typeface="Heiti SC Light"/>
                <a:ea typeface="Heiti SC Light"/>
                <a:cs typeface="Heiti SC Light"/>
                <a:sym typeface="Heiti SC Light"/>
              </a:defRPr>
            </a:lvl1pPr>
          </a:lstStyle>
          <a:p>
            <a:pPr/>
            <a:r>
              <a:t>上传到gitlab对应分支</a:t>
            </a:r>
          </a:p>
        </p:txBody>
      </p:sp>
      <p:sp>
        <p:nvSpPr>
          <p:cNvPr id="294" name="Raven"/>
          <p:cNvSpPr txBox="1"/>
          <p:nvPr/>
        </p:nvSpPr>
        <p:spPr>
          <a:xfrm>
            <a:off x="13471447" y="7382724"/>
            <a:ext cx="2743914" cy="3360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800">
                <a:solidFill>
                  <a:srgbClr val="000000"/>
                </a:solidFill>
                <a:latin typeface="Heiti SC Light"/>
                <a:ea typeface="Heiti SC Light"/>
                <a:cs typeface="Heiti SC Light"/>
                <a:sym typeface="Heiti SC Light"/>
              </a:defRPr>
            </a:lvl1pPr>
          </a:lstStyle>
          <a:p>
            <a:pPr/>
            <a:r>
              <a:t>Raven</a:t>
            </a:r>
          </a:p>
        </p:txBody>
      </p:sp>
      <p:pic>
        <p:nvPicPr>
          <p:cNvPr id="295" name="图像" descr="图像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230586" y="6211653"/>
            <a:ext cx="1158524" cy="1158524"/>
          </a:xfrm>
          <a:prstGeom prst="rect">
            <a:avLst/>
          </a:prstGeom>
          <a:ln w="12700">
            <a:miter lim="400000"/>
          </a:ln>
        </p:spPr>
      </p:pic>
      <p:sp>
        <p:nvSpPr>
          <p:cNvPr id="296" name="主服务更新"/>
          <p:cNvSpPr txBox="1"/>
          <p:nvPr/>
        </p:nvSpPr>
        <p:spPr>
          <a:xfrm>
            <a:off x="15963710" y="8801099"/>
            <a:ext cx="2743914" cy="3360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800">
                <a:solidFill>
                  <a:srgbClr val="000000"/>
                </a:solidFill>
                <a:latin typeface="Heiti SC Light"/>
                <a:ea typeface="Heiti SC Light"/>
                <a:cs typeface="Heiti SC Light"/>
                <a:sym typeface="Heiti SC Light"/>
              </a:defRPr>
            </a:lvl1pPr>
          </a:lstStyle>
          <a:p>
            <a:pPr/>
            <a:r>
              <a:t>主服务更新</a:t>
            </a:r>
          </a:p>
        </p:txBody>
      </p:sp>
      <p:sp>
        <p:nvSpPr>
          <p:cNvPr id="297" name="Web hook"/>
          <p:cNvSpPr txBox="1"/>
          <p:nvPr/>
        </p:nvSpPr>
        <p:spPr>
          <a:xfrm>
            <a:off x="10950781" y="6328028"/>
            <a:ext cx="2743914" cy="8821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800">
                <a:solidFill>
                  <a:srgbClr val="000000"/>
                </a:solidFill>
                <a:latin typeface="Heiti SC Light"/>
                <a:ea typeface="Heiti SC Light"/>
                <a:cs typeface="Heiti SC Light"/>
                <a:sym typeface="Heiti SC Light"/>
              </a:defRPr>
            </a:lvl1pPr>
          </a:lstStyle>
          <a:p>
            <a:pPr/>
            <a:r>
              <a:t>Web hook</a:t>
            </a:r>
          </a:p>
        </p:txBody>
      </p:sp>
      <p:pic>
        <p:nvPicPr>
          <p:cNvPr id="298" name="1867464850.png" descr="1867464850.pn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3276116" y="6244814"/>
            <a:ext cx="1104901" cy="1092201"/>
          </a:xfrm>
          <a:prstGeom prst="rect">
            <a:avLst/>
          </a:prstGeom>
          <a:ln w="12700">
            <a:miter lim="400000"/>
          </a:ln>
        </p:spPr>
      </p:pic>
      <p:sp>
        <p:nvSpPr>
          <p:cNvPr id="299" name="发布到cdn"/>
          <p:cNvSpPr txBox="1"/>
          <p:nvPr/>
        </p:nvSpPr>
        <p:spPr>
          <a:xfrm>
            <a:off x="15963710" y="5147524"/>
            <a:ext cx="2743914" cy="3360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800">
                <a:solidFill>
                  <a:srgbClr val="000000"/>
                </a:solidFill>
                <a:latin typeface="Heiti SC Light"/>
                <a:ea typeface="Heiti SC Light"/>
                <a:cs typeface="Heiti SC Light"/>
                <a:sym typeface="Heiti SC Light"/>
              </a:defRPr>
            </a:lvl1pPr>
          </a:lstStyle>
          <a:p>
            <a:pPr/>
            <a:r>
              <a:t>发布到cdn</a:t>
            </a:r>
          </a:p>
        </p:txBody>
      </p:sp>
      <p:sp>
        <p:nvSpPr>
          <p:cNvPr id="300" name="线条"/>
          <p:cNvSpPr/>
          <p:nvPr/>
        </p:nvSpPr>
        <p:spPr>
          <a:xfrm>
            <a:off x="14430953" y="7031587"/>
            <a:ext cx="1306560" cy="1065260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01" name="线条"/>
          <p:cNvSpPr/>
          <p:nvPr/>
        </p:nvSpPr>
        <p:spPr>
          <a:xfrm flipV="1">
            <a:off x="16565320" y="7214195"/>
            <a:ext cx="1" cy="785861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pic>
        <p:nvPicPr>
          <p:cNvPr id="302" name="redis.png" descr="redis.png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16109506" y="6524688"/>
            <a:ext cx="812801" cy="812801"/>
          </a:xfrm>
          <a:prstGeom prst="rect">
            <a:avLst/>
          </a:prstGeom>
          <a:ln w="12700">
            <a:miter lim="400000"/>
          </a:ln>
        </p:spPr>
      </p:pic>
      <p:sp>
        <p:nvSpPr>
          <p:cNvPr id="303" name="线条"/>
          <p:cNvSpPr/>
          <p:nvPr/>
        </p:nvSpPr>
        <p:spPr>
          <a:xfrm flipV="1">
            <a:off x="18502176" y="6790914"/>
            <a:ext cx="2335616" cy="1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pic>
        <p:nvPicPr>
          <p:cNvPr id="304" name="图像" descr="图像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8139619" y="6126134"/>
            <a:ext cx="1158524" cy="1158524"/>
          </a:xfrm>
          <a:prstGeom prst="rect">
            <a:avLst/>
          </a:prstGeom>
          <a:ln w="12700">
            <a:miter lim="400000"/>
          </a:ln>
        </p:spPr>
      </p:pic>
      <p:sp>
        <p:nvSpPr>
          <p:cNvPr id="305" name="线条"/>
          <p:cNvSpPr/>
          <p:nvPr/>
        </p:nvSpPr>
        <p:spPr>
          <a:xfrm>
            <a:off x="16915347" y="6858000"/>
            <a:ext cx="1258173" cy="0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06" name="节点服务"/>
          <p:cNvSpPr txBox="1"/>
          <p:nvPr/>
        </p:nvSpPr>
        <p:spPr>
          <a:xfrm>
            <a:off x="18284556" y="7319021"/>
            <a:ext cx="2743914" cy="3360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800">
                <a:solidFill>
                  <a:srgbClr val="000000"/>
                </a:solidFill>
                <a:latin typeface="Heiti SC Light"/>
                <a:ea typeface="Heiti SC Light"/>
                <a:cs typeface="Heiti SC Light"/>
                <a:sym typeface="Heiti SC Light"/>
              </a:defRPr>
            </a:lvl1pPr>
          </a:lstStyle>
          <a:p>
            <a:pPr/>
            <a:r>
              <a:t>节点服务</a:t>
            </a:r>
          </a:p>
        </p:txBody>
      </p:sp>
      <p:sp>
        <p:nvSpPr>
          <p:cNvPr id="307" name="圆角矩形"/>
          <p:cNvSpPr/>
          <p:nvPr/>
        </p:nvSpPr>
        <p:spPr>
          <a:xfrm>
            <a:off x="533400" y="4728681"/>
            <a:ext cx="8095901" cy="4404816"/>
          </a:xfrm>
          <a:prstGeom prst="roundRect">
            <a:avLst>
              <a:gd name="adj" fmla="val 9070"/>
            </a:avLst>
          </a:prstGeom>
          <a:ln w="38100" cap="rnd">
            <a:solidFill>
              <a:srgbClr val="000000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308" name="圆角矩形"/>
          <p:cNvSpPr/>
          <p:nvPr/>
        </p:nvSpPr>
        <p:spPr>
          <a:xfrm>
            <a:off x="8799465" y="3362111"/>
            <a:ext cx="10836006" cy="6813977"/>
          </a:xfrm>
          <a:prstGeom prst="roundRect">
            <a:avLst>
              <a:gd name="adj" fmla="val 5863"/>
            </a:avLst>
          </a:prstGeom>
          <a:ln w="38100" cap="rnd">
            <a:solidFill>
              <a:srgbClr val="000000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309" name="文本"/>
          <p:cNvSpPr txBox="1"/>
          <p:nvPr/>
        </p:nvSpPr>
        <p:spPr>
          <a:xfrm>
            <a:off x="3009028" y="3570082"/>
            <a:ext cx="266701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 </a:t>
            </a:r>
          </a:p>
        </p:txBody>
      </p:sp>
      <p:sp>
        <p:nvSpPr>
          <p:cNvPr id="310" name="前端操作部分"/>
          <p:cNvSpPr txBox="1"/>
          <p:nvPr/>
        </p:nvSpPr>
        <p:spPr>
          <a:xfrm>
            <a:off x="3095271" y="3911966"/>
            <a:ext cx="2362558" cy="4592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800">
                <a:solidFill>
                  <a:srgbClr val="000000"/>
                </a:solidFill>
                <a:latin typeface="Heiti SC Light"/>
                <a:ea typeface="Heiti SC Light"/>
                <a:cs typeface="Heiti SC Light"/>
                <a:sym typeface="Heiti SC Light"/>
              </a:defRPr>
            </a:lvl1pPr>
          </a:lstStyle>
          <a:p>
            <a:pPr/>
            <a:r>
              <a:t>前端操作部分</a:t>
            </a:r>
          </a:p>
        </p:txBody>
      </p:sp>
      <p:sp>
        <p:nvSpPr>
          <p:cNvPr id="311" name="托管系统内部流程"/>
          <p:cNvSpPr txBox="1"/>
          <p:nvPr/>
        </p:nvSpPr>
        <p:spPr>
          <a:xfrm>
            <a:off x="13036190" y="2565766"/>
            <a:ext cx="3278615" cy="4592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800">
                <a:solidFill>
                  <a:srgbClr val="000000"/>
                </a:solidFill>
                <a:latin typeface="Heiti SC Light"/>
                <a:ea typeface="Heiti SC Light"/>
                <a:cs typeface="Heiti SC Light"/>
                <a:sym typeface="Heiti SC Light"/>
              </a:defRPr>
            </a:lvl1pPr>
          </a:lstStyle>
          <a:p>
            <a:pPr/>
            <a:r>
              <a:t>托管系统内部流程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如何做到主服务和节点服务同步"/>
          <p:cNvSpPr txBox="1"/>
          <p:nvPr/>
        </p:nvSpPr>
        <p:spPr>
          <a:xfrm>
            <a:off x="247650" y="476249"/>
            <a:ext cx="9893300" cy="1079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spcBef>
                <a:spcPts val="2000"/>
              </a:spcBef>
              <a:defRPr sz="5500">
                <a:solidFill>
                  <a:srgbClr val="000000"/>
                </a:solidFill>
                <a:latin typeface="헤드라인A 일반체"/>
                <a:ea typeface="헤드라인A 일반체"/>
                <a:cs typeface="헤드라인A 일반체"/>
                <a:sym typeface="헤드라인A 일반체"/>
              </a:defRPr>
            </a:lvl1pPr>
          </a:lstStyle>
          <a:p>
            <a:pPr/>
            <a:r>
              <a:t>如何做到主服务和节点服务同步</a:t>
            </a:r>
          </a:p>
        </p:txBody>
      </p:sp>
      <p:pic>
        <p:nvPicPr>
          <p:cNvPr id="314" name="180_54.jpg" descr="180_54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592615" y="12043336"/>
            <a:ext cx="3611914" cy="1368432"/>
          </a:xfrm>
          <a:prstGeom prst="rect">
            <a:avLst/>
          </a:prstGeom>
          <a:ln w="12700">
            <a:miter lim="400000"/>
          </a:ln>
        </p:spPr>
      </p:pic>
      <p:sp>
        <p:nvSpPr>
          <p:cNvPr id="315" name="线条"/>
          <p:cNvSpPr/>
          <p:nvPr/>
        </p:nvSpPr>
        <p:spPr>
          <a:xfrm flipV="1">
            <a:off x="11987245" y="3290940"/>
            <a:ext cx="1" cy="9310496"/>
          </a:xfrm>
          <a:prstGeom prst="line">
            <a:avLst/>
          </a:prstGeom>
          <a:ln w="25400">
            <a:solidFill>
              <a:srgbClr val="000000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16" name="V1"/>
          <p:cNvSpPr txBox="1"/>
          <p:nvPr/>
        </p:nvSpPr>
        <p:spPr>
          <a:xfrm>
            <a:off x="4520845" y="2018857"/>
            <a:ext cx="847650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V1</a:t>
            </a:r>
          </a:p>
        </p:txBody>
      </p:sp>
      <p:sp>
        <p:nvSpPr>
          <p:cNvPr id="317" name="V2"/>
          <p:cNvSpPr txBox="1"/>
          <p:nvPr/>
        </p:nvSpPr>
        <p:spPr>
          <a:xfrm>
            <a:off x="18192749" y="2018857"/>
            <a:ext cx="847650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V2</a:t>
            </a:r>
          </a:p>
        </p:txBody>
      </p:sp>
      <p:sp>
        <p:nvSpPr>
          <p:cNvPr id="318" name="圆柱体"/>
          <p:cNvSpPr/>
          <p:nvPr/>
        </p:nvSpPr>
        <p:spPr>
          <a:xfrm>
            <a:off x="3425245" y="6148882"/>
            <a:ext cx="1074310" cy="14182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1600" fill="norm" stroke="1" extrusionOk="0">
                <a:moveTo>
                  <a:pt x="9839" y="0"/>
                </a:moveTo>
                <a:cubicBezTo>
                  <a:pt x="7321" y="0"/>
                  <a:pt x="4803" y="241"/>
                  <a:pt x="2882" y="724"/>
                </a:cubicBezTo>
                <a:cubicBezTo>
                  <a:pt x="-961" y="1689"/>
                  <a:pt x="-961" y="3255"/>
                  <a:pt x="2882" y="4221"/>
                </a:cubicBezTo>
                <a:cubicBezTo>
                  <a:pt x="6724" y="5186"/>
                  <a:pt x="12954" y="5186"/>
                  <a:pt x="16796" y="4221"/>
                </a:cubicBezTo>
                <a:cubicBezTo>
                  <a:pt x="20639" y="3255"/>
                  <a:pt x="20639" y="1689"/>
                  <a:pt x="16796" y="724"/>
                </a:cubicBezTo>
                <a:cubicBezTo>
                  <a:pt x="14875" y="241"/>
                  <a:pt x="12357" y="0"/>
                  <a:pt x="9839" y="0"/>
                </a:cubicBezTo>
                <a:close/>
                <a:moveTo>
                  <a:pt x="0" y="3593"/>
                </a:moveTo>
                <a:lnTo>
                  <a:pt x="0" y="18993"/>
                </a:lnTo>
                <a:cubicBezTo>
                  <a:pt x="0" y="20356"/>
                  <a:pt x="4405" y="21600"/>
                  <a:pt x="9839" y="21600"/>
                </a:cubicBezTo>
                <a:cubicBezTo>
                  <a:pt x="15273" y="21600"/>
                  <a:pt x="19678" y="20356"/>
                  <a:pt x="19678" y="18993"/>
                </a:cubicBezTo>
                <a:lnTo>
                  <a:pt x="19678" y="3593"/>
                </a:lnTo>
                <a:cubicBezTo>
                  <a:pt x="18279" y="4621"/>
                  <a:pt x="14401" y="5357"/>
                  <a:pt x="9839" y="5357"/>
                </a:cubicBezTo>
                <a:cubicBezTo>
                  <a:pt x="5277" y="5357"/>
                  <a:pt x="1399" y="4621"/>
                  <a:pt x="0" y="3593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319" name="圆柱体"/>
          <p:cNvSpPr/>
          <p:nvPr/>
        </p:nvSpPr>
        <p:spPr>
          <a:xfrm>
            <a:off x="13553135" y="4408982"/>
            <a:ext cx="1074310" cy="14182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1600" fill="norm" stroke="1" extrusionOk="0">
                <a:moveTo>
                  <a:pt x="9839" y="0"/>
                </a:moveTo>
                <a:cubicBezTo>
                  <a:pt x="7321" y="0"/>
                  <a:pt x="4803" y="241"/>
                  <a:pt x="2882" y="724"/>
                </a:cubicBezTo>
                <a:cubicBezTo>
                  <a:pt x="-961" y="1689"/>
                  <a:pt x="-961" y="3255"/>
                  <a:pt x="2882" y="4221"/>
                </a:cubicBezTo>
                <a:cubicBezTo>
                  <a:pt x="6724" y="5186"/>
                  <a:pt x="12954" y="5186"/>
                  <a:pt x="16796" y="4221"/>
                </a:cubicBezTo>
                <a:cubicBezTo>
                  <a:pt x="20639" y="3255"/>
                  <a:pt x="20639" y="1689"/>
                  <a:pt x="16796" y="724"/>
                </a:cubicBezTo>
                <a:cubicBezTo>
                  <a:pt x="14875" y="241"/>
                  <a:pt x="12357" y="0"/>
                  <a:pt x="9839" y="0"/>
                </a:cubicBezTo>
                <a:close/>
                <a:moveTo>
                  <a:pt x="0" y="3593"/>
                </a:moveTo>
                <a:lnTo>
                  <a:pt x="0" y="18993"/>
                </a:lnTo>
                <a:cubicBezTo>
                  <a:pt x="0" y="20356"/>
                  <a:pt x="4405" y="21600"/>
                  <a:pt x="9839" y="21600"/>
                </a:cubicBezTo>
                <a:cubicBezTo>
                  <a:pt x="15273" y="21600"/>
                  <a:pt x="19678" y="20356"/>
                  <a:pt x="19678" y="18993"/>
                </a:cubicBezTo>
                <a:lnTo>
                  <a:pt x="19678" y="3593"/>
                </a:lnTo>
                <a:cubicBezTo>
                  <a:pt x="18279" y="4621"/>
                  <a:pt x="14401" y="5357"/>
                  <a:pt x="9839" y="5357"/>
                </a:cubicBezTo>
                <a:cubicBezTo>
                  <a:pt x="5277" y="5357"/>
                  <a:pt x="1399" y="4621"/>
                  <a:pt x="0" y="3593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320" name="线条"/>
          <p:cNvSpPr/>
          <p:nvPr/>
        </p:nvSpPr>
        <p:spPr>
          <a:xfrm>
            <a:off x="2035140" y="6858000"/>
            <a:ext cx="1346735" cy="0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21" name="线条"/>
          <p:cNvSpPr/>
          <p:nvPr/>
        </p:nvSpPr>
        <p:spPr>
          <a:xfrm>
            <a:off x="15158956" y="7124700"/>
            <a:ext cx="1847656" cy="0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pic>
        <p:nvPicPr>
          <p:cNvPr id="322" name="redis.png" descr="redis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049306" y="6718300"/>
            <a:ext cx="812801" cy="812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23" name="图像" descr="图像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699895" y="4006034"/>
            <a:ext cx="1074310" cy="1030332"/>
          </a:xfrm>
          <a:prstGeom prst="rect">
            <a:avLst/>
          </a:prstGeom>
          <a:ln w="12700">
            <a:miter lim="400000"/>
          </a:ln>
        </p:spPr>
      </p:pic>
      <p:sp>
        <p:nvSpPr>
          <p:cNvPr id="324" name="主服务"/>
          <p:cNvSpPr/>
          <p:nvPr/>
        </p:nvSpPr>
        <p:spPr>
          <a:xfrm>
            <a:off x="13228763" y="6652462"/>
            <a:ext cx="1723055" cy="944476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2200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主服务</a:t>
            </a:r>
          </a:p>
        </p:txBody>
      </p:sp>
      <p:sp>
        <p:nvSpPr>
          <p:cNvPr id="325" name="主服务"/>
          <p:cNvSpPr/>
          <p:nvPr/>
        </p:nvSpPr>
        <p:spPr>
          <a:xfrm>
            <a:off x="565692" y="6385762"/>
            <a:ext cx="1723056" cy="944476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2200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主服务</a:t>
            </a:r>
          </a:p>
        </p:txBody>
      </p:sp>
      <p:sp>
        <p:nvSpPr>
          <p:cNvPr id="326" name="mysql"/>
          <p:cNvSpPr txBox="1"/>
          <p:nvPr/>
        </p:nvSpPr>
        <p:spPr>
          <a:xfrm>
            <a:off x="3476307" y="7785100"/>
            <a:ext cx="972186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500">
                <a:solidFill>
                  <a:srgbClr val="000000"/>
                </a:solidFill>
              </a:defRPr>
            </a:lvl1pPr>
          </a:lstStyle>
          <a:p>
            <a:pPr/>
            <a:r>
              <a:t>mysql</a:t>
            </a:r>
          </a:p>
        </p:txBody>
      </p:sp>
      <p:sp>
        <p:nvSpPr>
          <p:cNvPr id="327" name="节点服务"/>
          <p:cNvSpPr/>
          <p:nvPr/>
        </p:nvSpPr>
        <p:spPr>
          <a:xfrm>
            <a:off x="7443791" y="6187237"/>
            <a:ext cx="1723055" cy="8128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2200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>
              <a:defRPr sz="3200"/>
            </a:pPr>
            <a:r>
              <a:rPr sz="2200"/>
              <a:t>节点服务</a:t>
            </a:r>
          </a:p>
        </p:txBody>
      </p:sp>
      <p:sp>
        <p:nvSpPr>
          <p:cNvPr id="328" name="节点服务"/>
          <p:cNvSpPr/>
          <p:nvPr/>
        </p:nvSpPr>
        <p:spPr>
          <a:xfrm>
            <a:off x="7443791" y="7486650"/>
            <a:ext cx="1723055" cy="944476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2200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>
              <a:defRPr sz="3200"/>
            </a:pPr>
            <a:r>
              <a:rPr sz="2200"/>
              <a:t>节点服务</a:t>
            </a:r>
          </a:p>
        </p:txBody>
      </p:sp>
      <p:pic>
        <p:nvPicPr>
          <p:cNvPr id="329" name="图像" descr="图像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768164" y="9340034"/>
            <a:ext cx="1074310" cy="1030333"/>
          </a:xfrm>
          <a:prstGeom prst="rect">
            <a:avLst/>
          </a:prstGeom>
          <a:ln w="12700">
            <a:miter lim="400000"/>
          </a:ln>
        </p:spPr>
      </p:pic>
      <p:sp>
        <p:nvSpPr>
          <p:cNvPr id="330" name="线条"/>
          <p:cNvSpPr/>
          <p:nvPr/>
        </p:nvSpPr>
        <p:spPr>
          <a:xfrm flipV="1">
            <a:off x="8237050" y="5072051"/>
            <a:ext cx="1" cy="1052561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31" name="线条"/>
          <p:cNvSpPr/>
          <p:nvPr/>
        </p:nvSpPr>
        <p:spPr>
          <a:xfrm>
            <a:off x="8305319" y="7831868"/>
            <a:ext cx="1" cy="1391296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32" name="内存"/>
          <p:cNvSpPr txBox="1"/>
          <p:nvPr/>
        </p:nvSpPr>
        <p:spPr>
          <a:xfrm>
            <a:off x="7930668" y="10487236"/>
            <a:ext cx="74930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500">
                <a:solidFill>
                  <a:srgbClr val="000000"/>
                </a:solidFill>
              </a:defRPr>
            </a:lvl1pPr>
          </a:lstStyle>
          <a:p>
            <a:pPr/>
            <a:r>
              <a:t>内存</a:t>
            </a:r>
          </a:p>
        </p:txBody>
      </p:sp>
      <p:sp>
        <p:nvSpPr>
          <p:cNvPr id="333" name="内存"/>
          <p:cNvSpPr txBox="1"/>
          <p:nvPr/>
        </p:nvSpPr>
        <p:spPr>
          <a:xfrm>
            <a:off x="7862399" y="3411956"/>
            <a:ext cx="74930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500">
                <a:solidFill>
                  <a:srgbClr val="000000"/>
                </a:solidFill>
              </a:defRPr>
            </a:lvl1pPr>
          </a:lstStyle>
          <a:p>
            <a:pPr/>
            <a:r>
              <a:t>内存</a:t>
            </a:r>
          </a:p>
        </p:txBody>
      </p:sp>
      <p:sp>
        <p:nvSpPr>
          <p:cNvPr id="334" name="reids"/>
          <p:cNvSpPr txBox="1"/>
          <p:nvPr/>
        </p:nvSpPr>
        <p:spPr>
          <a:xfrm>
            <a:off x="17042162" y="7679487"/>
            <a:ext cx="827089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500">
                <a:solidFill>
                  <a:srgbClr val="000000"/>
                </a:solidFill>
              </a:defRPr>
            </a:lvl1pPr>
          </a:lstStyle>
          <a:p>
            <a:pPr/>
            <a:r>
              <a:t>reids</a:t>
            </a:r>
          </a:p>
        </p:txBody>
      </p:sp>
      <p:sp>
        <p:nvSpPr>
          <p:cNvPr id="335" name="线条"/>
          <p:cNvSpPr/>
          <p:nvPr/>
        </p:nvSpPr>
        <p:spPr>
          <a:xfrm flipH="1">
            <a:off x="4542925" y="6237677"/>
            <a:ext cx="2830555" cy="481036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36" name="线条"/>
          <p:cNvSpPr/>
          <p:nvPr/>
        </p:nvSpPr>
        <p:spPr>
          <a:xfrm flipH="1" flipV="1">
            <a:off x="4542925" y="7252112"/>
            <a:ext cx="2830555" cy="745488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37" name="线条"/>
          <p:cNvSpPr/>
          <p:nvPr/>
        </p:nvSpPr>
        <p:spPr>
          <a:xfrm>
            <a:off x="4569866" y="7630839"/>
            <a:ext cx="2779493" cy="644639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38" name="线条"/>
          <p:cNvSpPr/>
          <p:nvPr/>
        </p:nvSpPr>
        <p:spPr>
          <a:xfrm flipV="1">
            <a:off x="4569866" y="6827112"/>
            <a:ext cx="2830555" cy="106156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39" name="轮询"/>
          <p:cNvSpPr txBox="1"/>
          <p:nvPr/>
        </p:nvSpPr>
        <p:spPr>
          <a:xfrm>
            <a:off x="5460049" y="5765800"/>
            <a:ext cx="74930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500">
                <a:solidFill>
                  <a:srgbClr val="000000"/>
                </a:solidFill>
              </a:defRPr>
            </a:lvl1pPr>
          </a:lstStyle>
          <a:p>
            <a:pPr/>
            <a:r>
              <a:t>轮询</a:t>
            </a:r>
          </a:p>
        </p:txBody>
      </p:sp>
      <p:sp>
        <p:nvSpPr>
          <p:cNvPr id="340" name="轮询"/>
          <p:cNvSpPr txBox="1"/>
          <p:nvPr/>
        </p:nvSpPr>
        <p:spPr>
          <a:xfrm>
            <a:off x="6175883" y="7339745"/>
            <a:ext cx="74930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500">
                <a:solidFill>
                  <a:srgbClr val="000000"/>
                </a:solidFill>
              </a:defRPr>
            </a:lvl1pPr>
          </a:lstStyle>
          <a:p>
            <a:pPr/>
            <a:r>
              <a:t>轮询</a:t>
            </a:r>
          </a:p>
        </p:txBody>
      </p:sp>
      <p:sp>
        <p:nvSpPr>
          <p:cNvPr id="341" name="页面内容"/>
          <p:cNvSpPr txBox="1"/>
          <p:nvPr/>
        </p:nvSpPr>
        <p:spPr>
          <a:xfrm>
            <a:off x="5279523" y="8050945"/>
            <a:ext cx="138430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500">
                <a:solidFill>
                  <a:srgbClr val="000000"/>
                </a:solidFill>
              </a:defRPr>
            </a:lvl1pPr>
          </a:lstStyle>
          <a:p>
            <a:pPr/>
            <a:r>
              <a:t>页面内容</a:t>
            </a:r>
          </a:p>
        </p:txBody>
      </p:sp>
      <p:sp>
        <p:nvSpPr>
          <p:cNvPr id="342" name="页面内容"/>
          <p:cNvSpPr txBox="1"/>
          <p:nvPr/>
        </p:nvSpPr>
        <p:spPr>
          <a:xfrm>
            <a:off x="5253992" y="6629400"/>
            <a:ext cx="138430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500">
                <a:solidFill>
                  <a:srgbClr val="000000"/>
                </a:solidFill>
              </a:defRPr>
            </a:lvl1pPr>
          </a:lstStyle>
          <a:p>
            <a:pPr/>
            <a:r>
              <a:t>页面内容</a:t>
            </a:r>
          </a:p>
        </p:txBody>
      </p:sp>
      <p:sp>
        <p:nvSpPr>
          <p:cNvPr id="343" name="mysql"/>
          <p:cNvSpPr txBox="1"/>
          <p:nvPr/>
        </p:nvSpPr>
        <p:spPr>
          <a:xfrm>
            <a:off x="13604199" y="3691356"/>
            <a:ext cx="972186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500">
                <a:solidFill>
                  <a:srgbClr val="000000"/>
                </a:solidFill>
              </a:defRPr>
            </a:lvl1pPr>
          </a:lstStyle>
          <a:p>
            <a:pPr/>
            <a:r>
              <a:t>mysql</a:t>
            </a:r>
          </a:p>
        </p:txBody>
      </p:sp>
      <p:sp>
        <p:nvSpPr>
          <p:cNvPr id="344" name="线条"/>
          <p:cNvSpPr/>
          <p:nvPr/>
        </p:nvSpPr>
        <p:spPr>
          <a:xfrm flipV="1">
            <a:off x="14090290" y="5772149"/>
            <a:ext cx="1" cy="1052561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45" name="节点服务"/>
          <p:cNvSpPr/>
          <p:nvPr/>
        </p:nvSpPr>
        <p:spPr>
          <a:xfrm>
            <a:off x="20316911" y="5472102"/>
            <a:ext cx="1723056" cy="8128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2200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>
              <a:defRPr sz="3200"/>
            </a:pPr>
            <a:r>
              <a:rPr sz="2200"/>
              <a:t>节点服务</a:t>
            </a:r>
          </a:p>
        </p:txBody>
      </p:sp>
      <p:sp>
        <p:nvSpPr>
          <p:cNvPr id="346" name="节点服务"/>
          <p:cNvSpPr/>
          <p:nvPr/>
        </p:nvSpPr>
        <p:spPr>
          <a:xfrm>
            <a:off x="20316911" y="7473950"/>
            <a:ext cx="1723056" cy="944476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2200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>
              <a:defRPr sz="3200"/>
            </a:pPr>
            <a:r>
              <a:rPr sz="2200"/>
              <a:t>节点服务</a:t>
            </a:r>
          </a:p>
        </p:txBody>
      </p:sp>
      <p:sp>
        <p:nvSpPr>
          <p:cNvPr id="347" name="线条"/>
          <p:cNvSpPr/>
          <p:nvPr/>
        </p:nvSpPr>
        <p:spPr>
          <a:xfrm flipH="1">
            <a:off x="17765140" y="5773005"/>
            <a:ext cx="2514244" cy="988003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48" name="线条"/>
          <p:cNvSpPr/>
          <p:nvPr/>
        </p:nvSpPr>
        <p:spPr>
          <a:xfrm>
            <a:off x="17453609" y="7143396"/>
            <a:ext cx="2779492" cy="644639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49" name="线条"/>
          <p:cNvSpPr/>
          <p:nvPr/>
        </p:nvSpPr>
        <p:spPr>
          <a:xfrm flipV="1">
            <a:off x="17786457" y="6135928"/>
            <a:ext cx="2525491" cy="885205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50" name="线条"/>
          <p:cNvSpPr/>
          <p:nvPr/>
        </p:nvSpPr>
        <p:spPr>
          <a:xfrm flipH="1" flipV="1">
            <a:off x="17765140" y="7424115"/>
            <a:ext cx="2441020" cy="761050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51" name="访问"/>
          <p:cNvSpPr txBox="1"/>
          <p:nvPr/>
        </p:nvSpPr>
        <p:spPr>
          <a:xfrm>
            <a:off x="18241923" y="5599102"/>
            <a:ext cx="74930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500">
                <a:solidFill>
                  <a:srgbClr val="000000"/>
                </a:solidFill>
              </a:defRPr>
            </a:lvl1pPr>
          </a:lstStyle>
          <a:p>
            <a:pPr/>
            <a:r>
              <a:t>访问</a:t>
            </a:r>
          </a:p>
        </p:txBody>
      </p:sp>
      <p:sp>
        <p:nvSpPr>
          <p:cNvPr id="352" name="页面内容"/>
          <p:cNvSpPr txBox="1"/>
          <p:nvPr/>
        </p:nvSpPr>
        <p:spPr>
          <a:xfrm>
            <a:off x="18605996" y="6580937"/>
            <a:ext cx="138430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500">
                <a:solidFill>
                  <a:srgbClr val="000000"/>
                </a:solidFill>
              </a:defRPr>
            </a:lvl1pPr>
          </a:lstStyle>
          <a:p>
            <a:pPr/>
            <a:r>
              <a:t>页面内容</a:t>
            </a:r>
          </a:p>
        </p:txBody>
      </p:sp>
      <p:sp>
        <p:nvSpPr>
          <p:cNvPr id="353" name="页面内容"/>
          <p:cNvSpPr txBox="1"/>
          <p:nvPr/>
        </p:nvSpPr>
        <p:spPr>
          <a:xfrm>
            <a:off x="18397359" y="7194734"/>
            <a:ext cx="138430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500">
                <a:solidFill>
                  <a:srgbClr val="000000"/>
                </a:solidFill>
              </a:defRPr>
            </a:lvl1pPr>
          </a:lstStyle>
          <a:p>
            <a:pPr/>
            <a:r>
              <a:t>页面内容</a:t>
            </a:r>
          </a:p>
        </p:txBody>
      </p:sp>
      <p:sp>
        <p:nvSpPr>
          <p:cNvPr id="354" name="访问"/>
          <p:cNvSpPr txBox="1"/>
          <p:nvPr/>
        </p:nvSpPr>
        <p:spPr>
          <a:xfrm>
            <a:off x="18923496" y="7666787"/>
            <a:ext cx="74930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500">
                <a:solidFill>
                  <a:srgbClr val="000000"/>
                </a:solidFill>
              </a:defRPr>
            </a:lvl1pPr>
          </a:lstStyle>
          <a:p>
            <a:pPr/>
            <a:r>
              <a:t>访问</a:t>
            </a:r>
          </a:p>
        </p:txBody>
      </p:sp>
      <p:sp>
        <p:nvSpPr>
          <p:cNvPr id="355" name="线条"/>
          <p:cNvSpPr/>
          <p:nvPr/>
        </p:nvSpPr>
        <p:spPr>
          <a:xfrm flipH="1" flipV="1">
            <a:off x="238611" y="3189340"/>
            <a:ext cx="23906778" cy="1"/>
          </a:xfrm>
          <a:prstGeom prst="line">
            <a:avLst/>
          </a:prstGeom>
          <a:ln w="25400">
            <a:solidFill>
              <a:srgbClr val="000000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56" name="线条"/>
          <p:cNvSpPr/>
          <p:nvPr/>
        </p:nvSpPr>
        <p:spPr>
          <a:xfrm>
            <a:off x="11120725" y="2287929"/>
            <a:ext cx="1346735" cy="1"/>
          </a:xfrm>
          <a:prstGeom prst="line">
            <a:avLst/>
          </a:prstGeom>
          <a:ln w="381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流程图"/>
          <p:cNvSpPr txBox="1"/>
          <p:nvPr/>
        </p:nvSpPr>
        <p:spPr>
          <a:xfrm>
            <a:off x="552716" y="304774"/>
            <a:ext cx="2209801" cy="20320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spcBef>
                <a:spcPts val="2000"/>
              </a:spcBef>
              <a:defRPr sz="5500">
                <a:solidFill>
                  <a:srgbClr val="080808"/>
                </a:solidFill>
                <a:latin typeface="헤드라인A 일반체"/>
                <a:ea typeface="헤드라인A 일반체"/>
                <a:cs typeface="헤드라인A 일반체"/>
                <a:sym typeface="헤드라인A 일반체"/>
              </a:defRPr>
            </a:lvl1pPr>
          </a:lstStyle>
          <a:p>
            <a:pPr/>
            <a:r>
              <a:t>流程图</a:t>
            </a:r>
          </a:p>
        </p:txBody>
      </p:sp>
      <p:sp>
        <p:nvSpPr>
          <p:cNvPr id="359" name="用户访问"/>
          <p:cNvSpPr/>
          <p:nvPr/>
        </p:nvSpPr>
        <p:spPr>
          <a:xfrm>
            <a:off x="9958902" y="844550"/>
            <a:ext cx="4012667" cy="952500"/>
          </a:xfrm>
          <a:prstGeom prst="roundRect">
            <a:avLst>
              <a:gd name="adj" fmla="val 20000"/>
            </a:avLst>
          </a:prstGeom>
          <a:solidFill>
            <a:srgbClr val="3579E8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2200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用户访问</a:t>
            </a:r>
          </a:p>
        </p:txBody>
      </p:sp>
      <p:sp>
        <p:nvSpPr>
          <p:cNvPr id="360" name="线条"/>
          <p:cNvSpPr/>
          <p:nvPr/>
        </p:nvSpPr>
        <p:spPr>
          <a:xfrm>
            <a:off x="11965235" y="1860348"/>
            <a:ext cx="1" cy="3219848"/>
          </a:xfrm>
          <a:prstGeom prst="line">
            <a:avLst/>
          </a:prstGeom>
          <a:ln w="25400" cap="rnd">
            <a:solidFill>
              <a:srgbClr val="000000"/>
            </a:solidFill>
            <a:custDash>
              <a:ds d="100000" sp="200000"/>
            </a:custDash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61" name="线条"/>
          <p:cNvSpPr/>
          <p:nvPr/>
        </p:nvSpPr>
        <p:spPr>
          <a:xfrm>
            <a:off x="8246988" y="2971970"/>
            <a:ext cx="10750309" cy="1"/>
          </a:xfrm>
          <a:prstGeom prst="line">
            <a:avLst/>
          </a:prstGeom>
          <a:ln w="25400" cap="rnd">
            <a:solidFill>
              <a:srgbClr val="000000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62" name="线条"/>
          <p:cNvSpPr/>
          <p:nvPr/>
        </p:nvSpPr>
        <p:spPr>
          <a:xfrm>
            <a:off x="15708537" y="2946544"/>
            <a:ext cx="1" cy="2032052"/>
          </a:xfrm>
          <a:prstGeom prst="line">
            <a:avLst/>
          </a:prstGeom>
          <a:ln w="25400" cap="rnd">
            <a:solidFill>
              <a:srgbClr val="000000"/>
            </a:solidFill>
            <a:custDash>
              <a:ds d="100000" sp="200000"/>
            </a:custDash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63" name="线条"/>
          <p:cNvSpPr/>
          <p:nvPr/>
        </p:nvSpPr>
        <p:spPr>
          <a:xfrm>
            <a:off x="8221932" y="2946544"/>
            <a:ext cx="1" cy="2032052"/>
          </a:xfrm>
          <a:prstGeom prst="line">
            <a:avLst/>
          </a:prstGeom>
          <a:ln w="25400" cap="rnd">
            <a:solidFill>
              <a:srgbClr val="000000"/>
            </a:solidFill>
            <a:custDash>
              <a:ds d="100000" sp="200000"/>
            </a:custDash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64" name="medusa-tentacles服务"/>
          <p:cNvSpPr/>
          <p:nvPr/>
        </p:nvSpPr>
        <p:spPr>
          <a:xfrm>
            <a:off x="6545798" y="5143494"/>
            <a:ext cx="3237880" cy="2133612"/>
          </a:xfrm>
          <a:prstGeom prst="roundRect">
            <a:avLst>
              <a:gd name="adj" fmla="val 8929"/>
            </a:avLst>
          </a:prstGeom>
          <a:solidFill>
            <a:srgbClr val="3579E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2200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medusa-tentacles服务</a:t>
            </a:r>
          </a:p>
        </p:txBody>
      </p:sp>
      <p:sp>
        <p:nvSpPr>
          <p:cNvPr id="365" name="medusa-tentacles服务"/>
          <p:cNvSpPr/>
          <p:nvPr/>
        </p:nvSpPr>
        <p:spPr>
          <a:xfrm>
            <a:off x="10254198" y="5143494"/>
            <a:ext cx="3237880" cy="2133612"/>
          </a:xfrm>
          <a:prstGeom prst="roundRect">
            <a:avLst>
              <a:gd name="adj" fmla="val 8929"/>
            </a:avLst>
          </a:prstGeom>
          <a:solidFill>
            <a:srgbClr val="3579E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2200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medusa-tentacles服务</a:t>
            </a:r>
          </a:p>
        </p:txBody>
      </p:sp>
      <p:sp>
        <p:nvSpPr>
          <p:cNvPr id="366" name="medusa-tentacles服务"/>
          <p:cNvSpPr/>
          <p:nvPr/>
        </p:nvSpPr>
        <p:spPr>
          <a:xfrm>
            <a:off x="14216598" y="5105394"/>
            <a:ext cx="3403889" cy="2133612"/>
          </a:xfrm>
          <a:prstGeom prst="roundRect">
            <a:avLst>
              <a:gd name="adj" fmla="val 8929"/>
            </a:avLst>
          </a:prstGeom>
          <a:solidFill>
            <a:srgbClr val="3579E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2200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medusa-tentacles服务</a:t>
            </a:r>
          </a:p>
        </p:txBody>
      </p:sp>
      <p:sp>
        <p:nvSpPr>
          <p:cNvPr id="367" name="…."/>
          <p:cNvSpPr/>
          <p:nvPr/>
        </p:nvSpPr>
        <p:spPr>
          <a:xfrm>
            <a:off x="17924998" y="5105394"/>
            <a:ext cx="2983880" cy="2133612"/>
          </a:xfrm>
          <a:prstGeom prst="roundRect">
            <a:avLst>
              <a:gd name="adj" fmla="val 8929"/>
            </a:avLst>
          </a:prstGeom>
          <a:solidFill>
            <a:srgbClr val="3579E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2200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….</a:t>
            </a:r>
          </a:p>
        </p:txBody>
      </p:sp>
      <p:sp>
        <p:nvSpPr>
          <p:cNvPr id="368" name="线条"/>
          <p:cNvSpPr/>
          <p:nvPr/>
        </p:nvSpPr>
        <p:spPr>
          <a:xfrm>
            <a:off x="19023237" y="2952807"/>
            <a:ext cx="1" cy="2032052"/>
          </a:xfrm>
          <a:prstGeom prst="line">
            <a:avLst/>
          </a:prstGeom>
          <a:ln w="25400" cap="rnd">
            <a:solidFill>
              <a:srgbClr val="000000"/>
            </a:solidFill>
            <a:custDash>
              <a:ds d="100000" sp="200000"/>
            </a:custDash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69" name="Redis服务层"/>
          <p:cNvSpPr/>
          <p:nvPr/>
        </p:nvSpPr>
        <p:spPr>
          <a:xfrm>
            <a:off x="6435807" y="9030034"/>
            <a:ext cx="11512386" cy="952501"/>
          </a:xfrm>
          <a:prstGeom prst="roundRect">
            <a:avLst>
              <a:gd name="adj" fmla="val 20000"/>
            </a:avLst>
          </a:prstGeom>
          <a:solidFill>
            <a:srgbClr val="9044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2200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Redis服务层</a:t>
            </a:r>
          </a:p>
        </p:txBody>
      </p:sp>
      <p:sp>
        <p:nvSpPr>
          <p:cNvPr id="370" name="线条"/>
          <p:cNvSpPr/>
          <p:nvPr/>
        </p:nvSpPr>
        <p:spPr>
          <a:xfrm>
            <a:off x="8035186" y="8153570"/>
            <a:ext cx="11173912" cy="1"/>
          </a:xfrm>
          <a:prstGeom prst="line">
            <a:avLst/>
          </a:prstGeom>
          <a:ln w="25400" cap="rnd">
            <a:solidFill>
              <a:srgbClr val="000000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71" name="线条"/>
          <p:cNvSpPr/>
          <p:nvPr/>
        </p:nvSpPr>
        <p:spPr>
          <a:xfrm flipV="1">
            <a:off x="8037737" y="7137400"/>
            <a:ext cx="1" cy="1028871"/>
          </a:xfrm>
          <a:prstGeom prst="line">
            <a:avLst/>
          </a:prstGeom>
          <a:ln w="25400" cap="rnd">
            <a:solidFill>
              <a:srgbClr val="000000"/>
            </a:solidFill>
            <a:custDash>
              <a:ds d="100000" sp="200000"/>
            </a:custDash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72" name="线条"/>
          <p:cNvSpPr/>
          <p:nvPr/>
        </p:nvSpPr>
        <p:spPr>
          <a:xfrm flipV="1">
            <a:off x="11965235" y="7353470"/>
            <a:ext cx="1" cy="1600201"/>
          </a:xfrm>
          <a:prstGeom prst="line">
            <a:avLst/>
          </a:prstGeom>
          <a:ln w="25400" cap="rnd">
            <a:solidFill>
              <a:srgbClr val="000000"/>
            </a:solidFill>
            <a:custDash>
              <a:ds d="100000" sp="200000"/>
            </a:custDash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73" name="线条"/>
          <p:cNvSpPr/>
          <p:nvPr/>
        </p:nvSpPr>
        <p:spPr>
          <a:xfrm flipV="1">
            <a:off x="15708538" y="7137400"/>
            <a:ext cx="1" cy="1028871"/>
          </a:xfrm>
          <a:prstGeom prst="line">
            <a:avLst/>
          </a:prstGeom>
          <a:ln w="25400" cap="rnd">
            <a:solidFill>
              <a:srgbClr val="000000"/>
            </a:solidFill>
            <a:custDash>
              <a:ds d="100000" sp="200000"/>
            </a:custDash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74" name="线条"/>
          <p:cNvSpPr/>
          <p:nvPr/>
        </p:nvSpPr>
        <p:spPr>
          <a:xfrm flipV="1">
            <a:off x="19239138" y="7137400"/>
            <a:ext cx="1" cy="1028871"/>
          </a:xfrm>
          <a:prstGeom prst="line">
            <a:avLst/>
          </a:prstGeom>
          <a:ln w="25400" cap="rnd">
            <a:solidFill>
              <a:srgbClr val="000000"/>
            </a:solidFill>
            <a:custDash>
              <a:ds d="100000" sp="200000"/>
            </a:custDash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75" name="读取"/>
          <p:cNvSpPr txBox="1"/>
          <p:nvPr/>
        </p:nvSpPr>
        <p:spPr>
          <a:xfrm>
            <a:off x="8166336" y="7499520"/>
            <a:ext cx="67310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>
                <a:solidFill>
                  <a:srgbClr val="080808"/>
                </a:solidFill>
              </a:defRPr>
            </a:lvl1pPr>
          </a:lstStyle>
          <a:p>
            <a:pPr/>
            <a:r>
              <a:t>读取</a:t>
            </a:r>
          </a:p>
        </p:txBody>
      </p:sp>
      <p:sp>
        <p:nvSpPr>
          <p:cNvPr id="376" name="读取"/>
          <p:cNvSpPr txBox="1"/>
          <p:nvPr/>
        </p:nvSpPr>
        <p:spPr>
          <a:xfrm>
            <a:off x="12153994" y="7499520"/>
            <a:ext cx="67310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>
                <a:solidFill>
                  <a:srgbClr val="080808"/>
                </a:solidFill>
              </a:defRPr>
            </a:lvl1pPr>
          </a:lstStyle>
          <a:p>
            <a:pPr/>
            <a:r>
              <a:t>读取</a:t>
            </a:r>
          </a:p>
        </p:txBody>
      </p:sp>
      <p:sp>
        <p:nvSpPr>
          <p:cNvPr id="377" name="读取"/>
          <p:cNvSpPr txBox="1"/>
          <p:nvPr/>
        </p:nvSpPr>
        <p:spPr>
          <a:xfrm>
            <a:off x="19596335" y="7499520"/>
            <a:ext cx="67310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>
                <a:solidFill>
                  <a:srgbClr val="080808"/>
                </a:solidFill>
              </a:defRPr>
            </a:lvl1pPr>
          </a:lstStyle>
          <a:p>
            <a:pPr/>
            <a:r>
              <a:t>读取</a:t>
            </a:r>
          </a:p>
        </p:txBody>
      </p:sp>
      <p:sp>
        <p:nvSpPr>
          <p:cNvPr id="378" name="读取"/>
          <p:cNvSpPr txBox="1"/>
          <p:nvPr/>
        </p:nvSpPr>
        <p:spPr>
          <a:xfrm>
            <a:off x="15887651" y="7499520"/>
            <a:ext cx="67310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>
                <a:solidFill>
                  <a:srgbClr val="080808"/>
                </a:solidFill>
              </a:defRPr>
            </a:lvl1pPr>
          </a:lstStyle>
          <a:p>
            <a:pPr/>
            <a:r>
              <a:t>读取</a:t>
            </a:r>
          </a:p>
        </p:txBody>
      </p:sp>
      <p:sp>
        <p:nvSpPr>
          <p:cNvPr id="379" name="medusa主服务"/>
          <p:cNvSpPr/>
          <p:nvPr/>
        </p:nvSpPr>
        <p:spPr>
          <a:xfrm>
            <a:off x="9958902" y="11328544"/>
            <a:ext cx="4012667" cy="1800577"/>
          </a:xfrm>
          <a:prstGeom prst="roundRect">
            <a:avLst>
              <a:gd name="adj" fmla="val 10580"/>
            </a:avLst>
          </a:prstGeom>
          <a:solidFill>
            <a:srgbClr val="3579E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2200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medusa主服务</a:t>
            </a:r>
          </a:p>
        </p:txBody>
      </p:sp>
      <p:sp>
        <p:nvSpPr>
          <p:cNvPr id="380" name="圆柱体"/>
          <p:cNvSpPr/>
          <p:nvPr/>
        </p:nvSpPr>
        <p:spPr>
          <a:xfrm>
            <a:off x="16195047" y="10966950"/>
            <a:ext cx="1838258" cy="24267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1600" fill="norm" stroke="1" extrusionOk="0">
                <a:moveTo>
                  <a:pt x="9839" y="0"/>
                </a:moveTo>
                <a:cubicBezTo>
                  <a:pt x="7321" y="0"/>
                  <a:pt x="4803" y="241"/>
                  <a:pt x="2882" y="724"/>
                </a:cubicBezTo>
                <a:cubicBezTo>
                  <a:pt x="-961" y="1689"/>
                  <a:pt x="-961" y="3255"/>
                  <a:pt x="2882" y="4221"/>
                </a:cubicBezTo>
                <a:cubicBezTo>
                  <a:pt x="6724" y="5186"/>
                  <a:pt x="12954" y="5186"/>
                  <a:pt x="16796" y="4221"/>
                </a:cubicBezTo>
                <a:cubicBezTo>
                  <a:pt x="20639" y="3255"/>
                  <a:pt x="20639" y="1689"/>
                  <a:pt x="16796" y="724"/>
                </a:cubicBezTo>
                <a:cubicBezTo>
                  <a:pt x="14875" y="241"/>
                  <a:pt x="12357" y="0"/>
                  <a:pt x="9839" y="0"/>
                </a:cubicBezTo>
                <a:close/>
                <a:moveTo>
                  <a:pt x="0" y="3593"/>
                </a:moveTo>
                <a:lnTo>
                  <a:pt x="0" y="18993"/>
                </a:lnTo>
                <a:cubicBezTo>
                  <a:pt x="0" y="20356"/>
                  <a:pt x="4405" y="21600"/>
                  <a:pt x="9839" y="21600"/>
                </a:cubicBezTo>
                <a:cubicBezTo>
                  <a:pt x="15273" y="21600"/>
                  <a:pt x="19678" y="20356"/>
                  <a:pt x="19678" y="18993"/>
                </a:cubicBezTo>
                <a:lnTo>
                  <a:pt x="19678" y="3593"/>
                </a:lnTo>
                <a:cubicBezTo>
                  <a:pt x="18279" y="4621"/>
                  <a:pt x="14401" y="5357"/>
                  <a:pt x="9839" y="5357"/>
                </a:cubicBezTo>
                <a:cubicBezTo>
                  <a:pt x="5277" y="5357"/>
                  <a:pt x="1399" y="4621"/>
                  <a:pt x="0" y="3593"/>
                </a:cubicBezTo>
                <a:close/>
              </a:path>
            </a:pathLst>
          </a:custGeom>
          <a:solidFill>
            <a:srgbClr val="9044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381" name="线条"/>
          <p:cNvSpPr/>
          <p:nvPr/>
        </p:nvSpPr>
        <p:spPr>
          <a:xfrm>
            <a:off x="14014282" y="12395548"/>
            <a:ext cx="2138053" cy="1"/>
          </a:xfrm>
          <a:prstGeom prst="line">
            <a:avLst/>
          </a:prstGeom>
          <a:ln w="25400" cap="rnd">
            <a:solidFill>
              <a:srgbClr val="000000"/>
            </a:solidFill>
            <a:custDash>
              <a:ds d="100000" sp="200000"/>
            </a:custDash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82" name="CRUD"/>
          <p:cNvSpPr txBox="1"/>
          <p:nvPr/>
        </p:nvSpPr>
        <p:spPr>
          <a:xfrm>
            <a:off x="14530807" y="11786265"/>
            <a:ext cx="892710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>
                <a:solidFill>
                  <a:srgbClr val="080808"/>
                </a:solidFill>
              </a:defRPr>
            </a:lvl1pPr>
          </a:lstStyle>
          <a:p>
            <a:pPr/>
            <a:r>
              <a:t>CRUD</a:t>
            </a:r>
          </a:p>
        </p:txBody>
      </p:sp>
      <p:sp>
        <p:nvSpPr>
          <p:cNvPr id="383" name="线条"/>
          <p:cNvSpPr/>
          <p:nvPr/>
        </p:nvSpPr>
        <p:spPr>
          <a:xfrm flipV="1">
            <a:off x="11965235" y="9944270"/>
            <a:ext cx="1" cy="1417510"/>
          </a:xfrm>
          <a:prstGeom prst="line">
            <a:avLst/>
          </a:prstGeom>
          <a:ln w="25400" cap="rnd">
            <a:solidFill>
              <a:srgbClr val="000000"/>
            </a:solidFill>
            <a:custDash>
              <a:ds d="100000" sp="200000"/>
            </a:custDash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84" name="同步数据"/>
          <p:cNvSpPr txBox="1"/>
          <p:nvPr/>
        </p:nvSpPr>
        <p:spPr>
          <a:xfrm>
            <a:off x="12014243" y="10411724"/>
            <a:ext cx="123190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>
                <a:solidFill>
                  <a:srgbClr val="080808"/>
                </a:solidFill>
              </a:defRPr>
            </a:lvl1pPr>
          </a:lstStyle>
          <a:p>
            <a:pPr/>
            <a:r>
              <a:t>同步数据</a:t>
            </a:r>
          </a:p>
        </p:txBody>
      </p:sp>
      <p:sp>
        <p:nvSpPr>
          <p:cNvPr id="385" name="数据库"/>
          <p:cNvSpPr txBox="1"/>
          <p:nvPr/>
        </p:nvSpPr>
        <p:spPr>
          <a:xfrm>
            <a:off x="16561675" y="12154248"/>
            <a:ext cx="95250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/>
            </a:lvl1pPr>
          </a:lstStyle>
          <a:p>
            <a:pPr/>
            <a:r>
              <a:t>数据库</a:t>
            </a:r>
          </a:p>
        </p:txBody>
      </p:sp>
      <p:sp>
        <p:nvSpPr>
          <p:cNvPr id="386" name="线条"/>
          <p:cNvSpPr/>
          <p:nvPr/>
        </p:nvSpPr>
        <p:spPr>
          <a:xfrm>
            <a:off x="3721100" y="5638800"/>
            <a:ext cx="1181100" cy="0"/>
          </a:xfrm>
          <a:prstGeom prst="line">
            <a:avLst/>
          </a:prstGeom>
          <a:ln w="25400" cap="rnd">
            <a:solidFill>
              <a:srgbClr val="000000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87" name="线条"/>
          <p:cNvSpPr/>
          <p:nvPr/>
        </p:nvSpPr>
        <p:spPr>
          <a:xfrm flipH="1">
            <a:off x="3695700" y="5664199"/>
            <a:ext cx="1" cy="6521121"/>
          </a:xfrm>
          <a:prstGeom prst="line">
            <a:avLst/>
          </a:prstGeom>
          <a:ln w="25400" cap="rnd">
            <a:solidFill>
              <a:srgbClr val="000000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88" name="线条"/>
          <p:cNvSpPr/>
          <p:nvPr/>
        </p:nvSpPr>
        <p:spPr>
          <a:xfrm>
            <a:off x="3681140" y="12201235"/>
            <a:ext cx="6235049" cy="1"/>
          </a:xfrm>
          <a:prstGeom prst="line">
            <a:avLst/>
          </a:prstGeom>
          <a:ln w="25400" cap="rnd">
            <a:solidFill>
              <a:srgbClr val="000000"/>
            </a:solidFill>
            <a:custDash>
              <a:ds d="100000" sp="200000"/>
            </a:custDash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89" name="同步请求"/>
          <p:cNvSpPr txBox="1"/>
          <p:nvPr/>
        </p:nvSpPr>
        <p:spPr>
          <a:xfrm>
            <a:off x="2001561" y="9264984"/>
            <a:ext cx="123190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>
                <a:solidFill>
                  <a:srgbClr val="080808"/>
                </a:solidFill>
              </a:defRPr>
            </a:lvl1pPr>
          </a:lstStyle>
          <a:p>
            <a:pPr/>
            <a:r>
              <a:t>同步请求</a:t>
            </a:r>
          </a:p>
        </p:txBody>
      </p:sp>
      <p:sp>
        <p:nvSpPr>
          <p:cNvPr id="390" name="负载均衡"/>
          <p:cNvSpPr txBox="1"/>
          <p:nvPr/>
        </p:nvSpPr>
        <p:spPr>
          <a:xfrm>
            <a:off x="12192043" y="2136860"/>
            <a:ext cx="123190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>
                <a:solidFill>
                  <a:srgbClr val="080808"/>
                </a:solidFill>
              </a:defRPr>
            </a:lvl1pPr>
          </a:lstStyle>
          <a:p>
            <a:pPr/>
            <a:r>
              <a:t>负载均衡</a:t>
            </a:r>
          </a:p>
        </p:txBody>
      </p:sp>
      <p:pic>
        <p:nvPicPr>
          <p:cNvPr id="391" name="180_54.jpg" descr="180_54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803226" y="12183743"/>
            <a:ext cx="3611914" cy="1368432"/>
          </a:xfrm>
          <a:prstGeom prst="rect">
            <a:avLst/>
          </a:prstGeom>
          <a:ln w="12700">
            <a:miter lim="400000"/>
          </a:ln>
        </p:spPr>
      </p:pic>
      <p:sp>
        <p:nvSpPr>
          <p:cNvPr id="392" name="线条"/>
          <p:cNvSpPr/>
          <p:nvPr/>
        </p:nvSpPr>
        <p:spPr>
          <a:xfrm>
            <a:off x="4902200" y="5638800"/>
            <a:ext cx="1564279" cy="0"/>
          </a:xfrm>
          <a:prstGeom prst="line">
            <a:avLst/>
          </a:prstGeom>
          <a:ln w="25400" cap="rnd">
            <a:solidFill>
              <a:srgbClr val="000000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22_ColorGradient">
  <a:themeElements>
    <a:clrScheme name="22_ColorGradient">
      <a:dk1>
        <a:srgbClr val="D000FF"/>
      </a:dk1>
      <a:lt1>
        <a:srgbClr val="FFFFFF"/>
      </a:lt1>
      <a:dk2>
        <a:srgbClr val="5E5E5E"/>
      </a:dk2>
      <a:lt2>
        <a:srgbClr val="D5D5D5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22_ColorGradient">
      <a:majorFont>
        <a:latin typeface="Avenir Next Demi Bold"/>
        <a:ea typeface="Avenir Next Demi Bold"/>
        <a:cs typeface="Avenir Next Demi Bold"/>
      </a:majorFont>
      <a:minorFont>
        <a:latin typeface="Avenir Next Demi Bold"/>
        <a:ea typeface="Avenir Next Demi Bold"/>
        <a:cs typeface="Avenir Next Demi Bold"/>
      </a:minorFont>
    </a:fontScheme>
    <a:fmtScheme name="22_ColorGradie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2438400" rtl="0" fontAlgn="auto" latinLnBrk="0" hangingPunct="0">
          <a:lnSpc>
            <a:spcPct val="10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8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Avenir Next Regular"/>
            <a:ea typeface="Avenir Next Regular"/>
            <a:cs typeface="Avenir Next Regular"/>
            <a:sym typeface="Avenir Next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2_ColorGradient">
  <a:themeElements>
    <a:clrScheme name="22_ColorGradient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22_ColorGradient">
      <a:majorFont>
        <a:latin typeface="Avenir Next Demi Bold"/>
        <a:ea typeface="Avenir Next Demi Bold"/>
        <a:cs typeface="Avenir Next Demi Bold"/>
      </a:majorFont>
      <a:minorFont>
        <a:latin typeface="Avenir Next Demi Bold"/>
        <a:ea typeface="Avenir Next Demi Bold"/>
        <a:cs typeface="Avenir Next Demi Bold"/>
      </a:minorFont>
    </a:fontScheme>
    <a:fmtScheme name="22_ColorGradie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2438400" rtl="0" fontAlgn="auto" latinLnBrk="0" hangingPunct="0">
          <a:lnSpc>
            <a:spcPct val="10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8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Avenir Next Regular"/>
            <a:ea typeface="Avenir Next Regular"/>
            <a:cs typeface="Avenir Next Regular"/>
            <a:sym typeface="Avenir Next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